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notesMasterIdLst>
    <p:notesMasterId r:id="rId62"/>
  </p:notesMasterIdLst>
  <p:sldIdLst>
    <p:sldId id="256" r:id="rId2"/>
    <p:sldId id="257" r:id="rId3"/>
    <p:sldId id="258" r:id="rId4"/>
    <p:sldId id="268" r:id="rId5"/>
    <p:sldId id="259" r:id="rId6"/>
    <p:sldId id="260" r:id="rId7"/>
    <p:sldId id="320" r:id="rId8"/>
    <p:sldId id="295" r:id="rId9"/>
    <p:sldId id="301" r:id="rId10"/>
    <p:sldId id="296" r:id="rId11"/>
    <p:sldId id="300" r:id="rId12"/>
    <p:sldId id="297" r:id="rId13"/>
    <p:sldId id="317" r:id="rId14"/>
    <p:sldId id="298" r:id="rId15"/>
    <p:sldId id="299" r:id="rId16"/>
    <p:sldId id="318" r:id="rId17"/>
    <p:sldId id="269" r:id="rId18"/>
    <p:sldId id="303" r:id="rId19"/>
    <p:sldId id="302" r:id="rId20"/>
    <p:sldId id="275" r:id="rId21"/>
    <p:sldId id="276" r:id="rId22"/>
    <p:sldId id="277" r:id="rId23"/>
    <p:sldId id="304" r:id="rId24"/>
    <p:sldId id="305" r:id="rId25"/>
    <p:sldId id="306" r:id="rId26"/>
    <p:sldId id="270" r:id="rId27"/>
    <p:sldId id="278" r:id="rId28"/>
    <p:sldId id="290" r:id="rId29"/>
    <p:sldId id="279" r:id="rId30"/>
    <p:sldId id="308" r:id="rId31"/>
    <p:sldId id="280" r:id="rId32"/>
    <p:sldId id="307" r:id="rId33"/>
    <p:sldId id="271" r:id="rId34"/>
    <p:sldId id="309" r:id="rId35"/>
    <p:sldId id="281" r:id="rId36"/>
    <p:sldId id="282" r:id="rId37"/>
    <p:sldId id="310" r:id="rId38"/>
    <p:sldId id="311" r:id="rId39"/>
    <p:sldId id="312" r:id="rId40"/>
    <p:sldId id="313" r:id="rId41"/>
    <p:sldId id="314" r:id="rId42"/>
    <p:sldId id="315" r:id="rId43"/>
    <p:sldId id="316" r:id="rId44"/>
    <p:sldId id="272" r:id="rId45"/>
    <p:sldId id="291" r:id="rId46"/>
    <p:sldId id="292" r:id="rId47"/>
    <p:sldId id="293" r:id="rId48"/>
    <p:sldId id="294" r:id="rId49"/>
    <p:sldId id="284" r:id="rId50"/>
    <p:sldId id="285" r:id="rId51"/>
    <p:sldId id="286" r:id="rId52"/>
    <p:sldId id="273" r:id="rId53"/>
    <p:sldId id="287" r:id="rId54"/>
    <p:sldId id="288" r:id="rId55"/>
    <p:sldId id="289" r:id="rId56"/>
    <p:sldId id="274" r:id="rId57"/>
    <p:sldId id="262" r:id="rId58"/>
    <p:sldId id="263" r:id="rId59"/>
    <p:sldId id="264" r:id="rId60"/>
    <p:sldId id="265"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0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91AD0D-CF50-478A-ABA1-9887EA8FB4E6}" type="datetimeFigureOut">
              <a:rPr lang="en-GB" smtClean="0"/>
              <a:t>18/02/2020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E669A-FDF8-48CF-A67D-3EABE3386B3A}" type="slidenum">
              <a:rPr lang="en-GB" smtClean="0"/>
              <a:t>‹#›</a:t>
            </a:fld>
            <a:endParaRPr lang="en-GB"/>
          </a:p>
        </p:txBody>
      </p:sp>
    </p:spTree>
    <p:extLst>
      <p:ext uri="{BB962C8B-B14F-4D97-AF65-F5344CB8AC3E}">
        <p14:creationId xmlns:p14="http://schemas.microsoft.com/office/powerpoint/2010/main" val="3452569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7B9850-0DAC-4B61-BCEE-CDB22EE5E1BC}" type="slidenum">
              <a:rPr lang="en-US" altLang="en-US"/>
              <a:pPr>
                <a:spcBef>
                  <a:spcPct val="0"/>
                </a:spcBef>
              </a:pPr>
              <a:t>34</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67756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NUL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2/18/2020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opensourceshakespeare.org/views/plays/characters/charlines.php?CharID=1murderer&amp;WorkID=macbeth" TargetMode="External"/><Relationship Id="rId2" Type="http://schemas.openxmlformats.org/officeDocument/2006/relationships/hyperlink" Target="http://opensourceshakespeare.org/views/plays/characters/charlines.php?CharID=3murderer&amp;WorkID=macbeth" TargetMode="External"/><Relationship Id="rId1" Type="http://schemas.openxmlformats.org/officeDocument/2006/relationships/slideLayout" Target="../slideLayouts/slideLayout2.xml"/><Relationship Id="rId4" Type="http://schemas.openxmlformats.org/officeDocument/2006/relationships/hyperlink" Target="http://opensourceshakespeare.org/views/plays/characters/charlines.php?CharID=banquo&amp;WorkID=macbeth"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opensourceshakespeare.org/views/plays/characters/charlines.php?CharID=lords-mac&amp;WorkID=macbeth" TargetMode="External"/><Relationship Id="rId2" Type="http://schemas.openxmlformats.org/officeDocument/2006/relationships/hyperlink" Target="http://opensourceshakespeare.org/views/plays/characters/charlines.php?CharID=macbeth&amp;WorkID=macbeth" TargetMode="External"/><Relationship Id="rId1" Type="http://schemas.openxmlformats.org/officeDocument/2006/relationships/slideLayout" Target="../slideLayouts/slideLayout2.xml"/><Relationship Id="rId4" Type="http://schemas.openxmlformats.org/officeDocument/2006/relationships/hyperlink" Target="http://opensourceshakespeare.org/views/plays/characters/charlines.php?CharID=ladymacbeth&amp;WorkID=macbeth"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theguardian.com/media/2011/jun/18/war-photographers-special-report"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9457" y="1682152"/>
            <a:ext cx="10006642" cy="2123658"/>
          </a:xfrm>
          <a:prstGeom prst="rect">
            <a:avLst/>
          </a:prstGeom>
          <a:noFill/>
        </p:spPr>
        <p:txBody>
          <a:bodyPr wrap="square" rtlCol="0">
            <a:spAutoFit/>
          </a:bodyPr>
          <a:lstStyle/>
          <a:p>
            <a:pPr algn="ctr" fontAlgn="base"/>
            <a:r>
              <a:rPr lang="en-GB" sz="6600" b="1" dirty="0">
                <a:latin typeface="Tempus Sans ITC" panose="04020404030D07020202" pitchFamily="82" charset="0"/>
              </a:rPr>
              <a:t>Creative Writing Through Literature </a:t>
            </a:r>
            <a:r>
              <a:rPr lang="en-GB" sz="6600" b="1" dirty="0" smtClean="0">
                <a:latin typeface="Tempus Sans ITC" panose="04020404030D07020202" pitchFamily="82" charset="0"/>
              </a:rPr>
              <a:t>at </a:t>
            </a:r>
            <a:r>
              <a:rPr lang="en-GB" sz="6600" b="1" dirty="0">
                <a:latin typeface="Tempus Sans ITC" panose="04020404030D07020202" pitchFamily="82" charset="0"/>
              </a:rPr>
              <a:t>KS4</a:t>
            </a:r>
          </a:p>
        </p:txBody>
      </p:sp>
    </p:spTree>
    <p:extLst>
      <p:ext uri="{BB962C8B-B14F-4D97-AF65-F5344CB8AC3E}">
        <p14:creationId xmlns:p14="http://schemas.microsoft.com/office/powerpoint/2010/main" val="2350893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y Last Duchess | Song of Ye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7714" y="0"/>
            <a:ext cx="457428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amelot In Le Marche Top Tips - Italy Travel and Lif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695971" cy="449222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talian Renaissance gard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1806" y="3220728"/>
            <a:ext cx="5455908" cy="3637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86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acbe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7101" y="1507365"/>
            <a:ext cx="6142008" cy="52674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25282" y="474453"/>
            <a:ext cx="11076317" cy="830997"/>
          </a:xfrm>
          <a:prstGeom prst="rect">
            <a:avLst/>
          </a:prstGeom>
          <a:noFill/>
        </p:spPr>
        <p:txBody>
          <a:bodyPr wrap="square" rtlCol="0">
            <a:spAutoFit/>
          </a:bodyPr>
          <a:lstStyle/>
          <a:p>
            <a:r>
              <a:rPr lang="en-GB" sz="2400" b="1" dirty="0" smtClean="0">
                <a:latin typeface="Tempus Sans ITC" panose="04020404030D07020202" pitchFamily="82" charset="0"/>
              </a:rPr>
              <a:t>Macbeth</a:t>
            </a:r>
          </a:p>
          <a:p>
            <a:r>
              <a:rPr lang="en-GB" sz="2400" b="1" dirty="0" smtClean="0">
                <a:latin typeface="Tempus Sans ITC" panose="04020404030D07020202" pitchFamily="82" charset="0"/>
              </a:rPr>
              <a:t>How is Banquo feeling? What is he thinking? What is he trying to do?</a:t>
            </a:r>
            <a:endParaRPr lang="en-GB" sz="2400" b="1" dirty="0">
              <a:latin typeface="Tempus Sans ITC" panose="04020404030D07020202" pitchFamily="82" charset="0"/>
            </a:endParaRPr>
          </a:p>
        </p:txBody>
      </p:sp>
    </p:spTree>
    <p:extLst>
      <p:ext uri="{BB962C8B-B14F-4D97-AF65-F5344CB8AC3E}">
        <p14:creationId xmlns:p14="http://schemas.microsoft.com/office/powerpoint/2010/main" val="1972955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2860" y="336430"/>
            <a:ext cx="11007306" cy="5355312"/>
          </a:xfrm>
          <a:prstGeom prst="rect">
            <a:avLst/>
          </a:prstGeom>
          <a:noFill/>
        </p:spPr>
        <p:txBody>
          <a:bodyPr wrap="square" rtlCol="0">
            <a:spAutoFit/>
          </a:bodyPr>
          <a:lstStyle/>
          <a:p>
            <a:r>
              <a:rPr lang="en-GB" sz="3600" b="1" dirty="0" smtClean="0">
                <a:latin typeface="Tempus Sans ITC" panose="04020404030D07020202" pitchFamily="82" charset="0"/>
              </a:rPr>
              <a:t>Macbeth – Act 3 Scene 3</a:t>
            </a:r>
          </a:p>
          <a:p>
            <a:endParaRPr lang="en-GB" sz="3600" b="1" dirty="0">
              <a:latin typeface="Tempus Sans ITC" panose="04020404030D07020202" pitchFamily="82" charset="0"/>
            </a:endParaRPr>
          </a:p>
          <a:p>
            <a:r>
              <a:rPr lang="en-GB" sz="3600" b="1" dirty="0" smtClean="0">
                <a:latin typeface="Tempus Sans ITC" panose="04020404030D07020202" pitchFamily="82" charset="0"/>
              </a:rPr>
              <a:t>Write </a:t>
            </a:r>
            <a:r>
              <a:rPr lang="en-GB" sz="3600" b="1" dirty="0">
                <a:latin typeface="Tempus Sans ITC" panose="04020404030D07020202" pitchFamily="82" charset="0"/>
              </a:rPr>
              <a:t>a short creative writing piece about Banquo as he is being attacked by Macbeth’s murderers. </a:t>
            </a:r>
            <a:endParaRPr lang="en-GB" sz="3600" b="1" dirty="0" smtClean="0">
              <a:latin typeface="Tempus Sans ITC" panose="04020404030D07020202" pitchFamily="82" charset="0"/>
            </a:endParaRPr>
          </a:p>
          <a:p>
            <a:endParaRPr lang="en-GB" sz="3600" b="1" dirty="0">
              <a:latin typeface="Tempus Sans ITC" panose="04020404030D07020202" pitchFamily="82" charset="0"/>
            </a:endParaRPr>
          </a:p>
          <a:p>
            <a:r>
              <a:rPr lang="en-GB" sz="3600" b="1" dirty="0">
                <a:latin typeface="Tempus Sans ITC" panose="04020404030D07020202" pitchFamily="82" charset="0"/>
              </a:rPr>
              <a:t>-How does he deal with the murderers?</a:t>
            </a:r>
          </a:p>
          <a:p>
            <a:r>
              <a:rPr lang="en-GB" sz="3600" b="1" dirty="0">
                <a:latin typeface="Tempus Sans ITC" panose="04020404030D07020202" pitchFamily="82" charset="0"/>
              </a:rPr>
              <a:t>-How does he protect his son, </a:t>
            </a:r>
            <a:r>
              <a:rPr lang="en-GB" sz="3600" b="1" dirty="0" err="1">
                <a:latin typeface="Tempus Sans ITC" panose="04020404030D07020202" pitchFamily="82" charset="0"/>
              </a:rPr>
              <a:t>Fleance</a:t>
            </a:r>
            <a:r>
              <a:rPr lang="en-GB" sz="3600" b="1" dirty="0">
                <a:latin typeface="Tempus Sans ITC" panose="04020404030D07020202" pitchFamily="82" charset="0"/>
              </a:rPr>
              <a:t>?</a:t>
            </a:r>
          </a:p>
          <a:p>
            <a:r>
              <a:rPr lang="en-GB" sz="3600" b="1" dirty="0">
                <a:latin typeface="Tempus Sans ITC" panose="04020404030D07020202" pitchFamily="82" charset="0"/>
              </a:rPr>
              <a:t>-What is he thinking and feeling?</a:t>
            </a:r>
          </a:p>
          <a:p>
            <a:r>
              <a:rPr lang="en-GB" sz="3600" b="1" dirty="0">
                <a:latin typeface="Tempus Sans ITC" panose="04020404030D07020202" pitchFamily="82" charset="0"/>
              </a:rPr>
              <a:t>-What does he remember in his dying moments?</a:t>
            </a:r>
          </a:p>
          <a:p>
            <a:endParaRPr lang="en-GB" dirty="0"/>
          </a:p>
        </p:txBody>
      </p:sp>
    </p:spTree>
    <p:extLst>
      <p:ext uri="{BB962C8B-B14F-4D97-AF65-F5344CB8AC3E}">
        <p14:creationId xmlns:p14="http://schemas.microsoft.com/office/powerpoint/2010/main" val="2353923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705100" y="704850"/>
            <a:ext cx="6600825" cy="4524315"/>
          </a:xfrm>
          <a:prstGeom prst="rect">
            <a:avLst/>
          </a:prstGeom>
          <a:noFill/>
        </p:spPr>
        <p:txBody>
          <a:bodyPr wrap="square" rtlCol="0">
            <a:spAutoFit/>
          </a:bodyPr>
          <a:lstStyle/>
          <a:p>
            <a:r>
              <a:rPr lang="en-GB" sz="2400" b="1" dirty="0" smtClean="0">
                <a:latin typeface="Tempus Sans ITC" panose="04020404030D07020202" pitchFamily="82" charset="0"/>
              </a:rPr>
              <a:t>Text Extract - Macbeth – Act 3, Scene 3</a:t>
            </a:r>
          </a:p>
          <a:p>
            <a:endParaRPr lang="en-GB" sz="2400" b="1" i="1" dirty="0">
              <a:latin typeface="Tempus Sans ITC" panose="04020404030D07020202" pitchFamily="82" charset="0"/>
            </a:endParaRPr>
          </a:p>
          <a:p>
            <a:r>
              <a:rPr lang="en-GB" sz="2400" b="1" i="1" dirty="0" smtClean="0">
                <a:latin typeface="Tempus Sans ITC" panose="04020404030D07020202" pitchFamily="82" charset="0"/>
              </a:rPr>
              <a:t>[</a:t>
            </a:r>
            <a:r>
              <a:rPr lang="en-GB" sz="2400" b="1" i="1" dirty="0">
                <a:latin typeface="Tempus Sans ITC" panose="04020404030D07020202" pitchFamily="82" charset="0"/>
              </a:rPr>
              <a:t>Enter BANQUO, and FLEANCE with a torch]</a:t>
            </a:r>
          </a:p>
          <a:p>
            <a:r>
              <a:rPr lang="en-GB" sz="2400" b="1" dirty="0">
                <a:latin typeface="Tempus Sans ITC" panose="04020404030D07020202" pitchFamily="82" charset="0"/>
                <a:hlinkClick r:id="rId2"/>
              </a:rPr>
              <a:t>Third Murderer</a:t>
            </a:r>
            <a:r>
              <a:rPr lang="en-GB" sz="2400" b="1" dirty="0">
                <a:latin typeface="Tempus Sans ITC" panose="04020404030D07020202" pitchFamily="82" charset="0"/>
              </a:rPr>
              <a:t>. </a:t>
            </a:r>
            <a:r>
              <a:rPr lang="en-GB" sz="2400" b="1" dirty="0" err="1">
                <a:latin typeface="Tempus Sans ITC" panose="04020404030D07020202" pitchFamily="82" charset="0"/>
              </a:rPr>
              <a:t>'Tis</a:t>
            </a:r>
            <a:r>
              <a:rPr lang="en-GB" sz="2400" b="1" dirty="0">
                <a:latin typeface="Tempus Sans ITC" panose="04020404030D07020202" pitchFamily="82" charset="0"/>
              </a:rPr>
              <a:t> he.1255</a:t>
            </a:r>
          </a:p>
          <a:p>
            <a:r>
              <a:rPr lang="en-GB" sz="2400" b="1" dirty="0">
                <a:latin typeface="Tempus Sans ITC" panose="04020404030D07020202" pitchFamily="82" charset="0"/>
                <a:hlinkClick r:id="rId3"/>
              </a:rPr>
              <a:t>First Murderer</a:t>
            </a:r>
            <a:r>
              <a:rPr lang="en-GB" sz="2400" b="1" dirty="0">
                <a:latin typeface="Tempus Sans ITC" panose="04020404030D07020202" pitchFamily="82" charset="0"/>
              </a:rPr>
              <a:t>. Stand </a:t>
            </a:r>
            <a:r>
              <a:rPr lang="en-GB" sz="2400" b="1" dirty="0" err="1">
                <a:latin typeface="Tempus Sans ITC" panose="04020404030D07020202" pitchFamily="82" charset="0"/>
              </a:rPr>
              <a:t>to't</a:t>
            </a:r>
            <a:r>
              <a:rPr lang="en-GB" sz="2400" b="1" dirty="0">
                <a:latin typeface="Tempus Sans ITC" panose="04020404030D07020202" pitchFamily="82" charset="0"/>
              </a:rPr>
              <a:t>.</a:t>
            </a:r>
          </a:p>
          <a:p>
            <a:r>
              <a:rPr lang="en-GB" sz="2400" b="1" dirty="0">
                <a:latin typeface="Tempus Sans ITC" panose="04020404030D07020202" pitchFamily="82" charset="0"/>
                <a:hlinkClick r:id="rId4"/>
              </a:rPr>
              <a:t>Banquo</a:t>
            </a:r>
            <a:r>
              <a:rPr lang="en-GB" sz="2400" b="1" dirty="0">
                <a:latin typeface="Tempus Sans ITC" panose="04020404030D07020202" pitchFamily="82" charset="0"/>
              </a:rPr>
              <a:t>. It will be rain to-night.</a:t>
            </a:r>
          </a:p>
          <a:p>
            <a:r>
              <a:rPr lang="en-GB" sz="2400" b="1" dirty="0">
                <a:latin typeface="Tempus Sans ITC" panose="04020404030D07020202" pitchFamily="82" charset="0"/>
                <a:hlinkClick r:id="rId3"/>
              </a:rPr>
              <a:t>First Murderer</a:t>
            </a:r>
            <a:r>
              <a:rPr lang="en-GB" sz="2400" b="1" dirty="0">
                <a:latin typeface="Tempus Sans ITC" panose="04020404030D07020202" pitchFamily="82" charset="0"/>
              </a:rPr>
              <a:t>. Let it come down.</a:t>
            </a:r>
          </a:p>
          <a:p>
            <a:r>
              <a:rPr lang="en-GB" sz="2400" b="1" i="1" dirty="0">
                <a:latin typeface="Tempus Sans ITC" panose="04020404030D07020202" pitchFamily="82" charset="0"/>
              </a:rPr>
              <a:t>[They set upon BANQUO]</a:t>
            </a:r>
          </a:p>
          <a:p>
            <a:r>
              <a:rPr lang="en-GB" sz="2400" b="1" dirty="0">
                <a:latin typeface="Tempus Sans ITC" panose="04020404030D07020202" pitchFamily="82" charset="0"/>
                <a:hlinkClick r:id="rId4"/>
              </a:rPr>
              <a:t>Banquo</a:t>
            </a:r>
            <a:r>
              <a:rPr lang="en-GB" sz="2400" b="1" dirty="0">
                <a:latin typeface="Tempus Sans ITC" panose="04020404030D07020202" pitchFamily="82" charset="0"/>
              </a:rPr>
              <a:t>. O, treachery! Fly, good </a:t>
            </a:r>
            <a:r>
              <a:rPr lang="en-GB" sz="2400" b="1" dirty="0" err="1">
                <a:latin typeface="Tempus Sans ITC" panose="04020404030D07020202" pitchFamily="82" charset="0"/>
              </a:rPr>
              <a:t>Fleance</a:t>
            </a:r>
            <a:r>
              <a:rPr lang="en-GB" sz="2400" b="1" dirty="0">
                <a:latin typeface="Tempus Sans ITC" panose="04020404030D07020202" pitchFamily="82" charset="0"/>
              </a:rPr>
              <a:t>, fly, fly, fly!1260</a:t>
            </a:r>
            <a:br>
              <a:rPr lang="en-GB" sz="2400" b="1" dirty="0">
                <a:latin typeface="Tempus Sans ITC" panose="04020404030D07020202" pitchFamily="82" charset="0"/>
              </a:rPr>
            </a:br>
            <a:r>
              <a:rPr lang="en-GB" sz="2400" b="1" dirty="0">
                <a:latin typeface="Tempus Sans ITC" panose="04020404030D07020202" pitchFamily="82" charset="0"/>
              </a:rPr>
              <a:t>Thou </a:t>
            </a:r>
            <a:r>
              <a:rPr lang="en-GB" sz="2400" b="1" dirty="0" err="1">
                <a:latin typeface="Tempus Sans ITC" panose="04020404030D07020202" pitchFamily="82" charset="0"/>
              </a:rPr>
              <a:t>mayst</a:t>
            </a:r>
            <a:r>
              <a:rPr lang="en-GB" sz="2400" b="1" dirty="0">
                <a:latin typeface="Tempus Sans ITC" panose="04020404030D07020202" pitchFamily="82" charset="0"/>
              </a:rPr>
              <a:t> revenge. O slave!</a:t>
            </a:r>
          </a:p>
          <a:p>
            <a:r>
              <a:rPr lang="en-GB" sz="2400" b="1" i="1" dirty="0">
                <a:latin typeface="Tempus Sans ITC" panose="04020404030D07020202" pitchFamily="82" charset="0"/>
              </a:rPr>
              <a:t>[Dies. FLEANCE escapes]</a:t>
            </a:r>
          </a:p>
        </p:txBody>
      </p:sp>
    </p:spTree>
    <p:extLst>
      <p:ext uri="{BB962C8B-B14F-4D97-AF65-F5344CB8AC3E}">
        <p14:creationId xmlns:p14="http://schemas.microsoft.com/office/powerpoint/2010/main" val="2737582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ereaved Parents Awareness Month - Mindful Living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316" y="1910344"/>
            <a:ext cx="7296862" cy="48669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31188" y="118448"/>
            <a:ext cx="7202613" cy="1569660"/>
          </a:xfrm>
          <a:prstGeom prst="rect">
            <a:avLst/>
          </a:prstGeom>
          <a:noFill/>
        </p:spPr>
        <p:txBody>
          <a:bodyPr wrap="none" rtlCol="0">
            <a:spAutoFit/>
          </a:bodyPr>
          <a:lstStyle/>
          <a:p>
            <a:r>
              <a:rPr lang="en-GB" sz="2400" b="1" dirty="0" smtClean="0">
                <a:latin typeface="Tempus Sans ITC" panose="04020404030D07020202" pitchFamily="82" charset="0"/>
              </a:rPr>
              <a:t>Poetry: ‘Poppies’</a:t>
            </a:r>
          </a:p>
          <a:p>
            <a:endParaRPr lang="en-GB" sz="2400" b="1" dirty="0">
              <a:latin typeface="Tempus Sans ITC" panose="04020404030D07020202" pitchFamily="82" charset="0"/>
            </a:endParaRPr>
          </a:p>
          <a:p>
            <a:r>
              <a:rPr lang="en-GB" sz="2400" b="1" dirty="0" smtClean="0">
                <a:latin typeface="Tempus Sans ITC" panose="04020404030D07020202" pitchFamily="82" charset="0"/>
              </a:rPr>
              <a:t>How is the mother feeling? What is she thinking? </a:t>
            </a:r>
          </a:p>
          <a:p>
            <a:r>
              <a:rPr lang="en-GB" sz="2400" b="1" dirty="0" smtClean="0">
                <a:latin typeface="Tempus Sans ITC" panose="04020404030D07020202" pitchFamily="82" charset="0"/>
              </a:rPr>
              <a:t>What does she want to do? What does she remember?</a:t>
            </a:r>
            <a:endParaRPr lang="en-GB" sz="2400" b="1" dirty="0">
              <a:latin typeface="Tempus Sans ITC" panose="04020404030D07020202" pitchFamily="82" charset="0"/>
            </a:endParaRPr>
          </a:p>
        </p:txBody>
      </p:sp>
    </p:spTree>
    <p:extLst>
      <p:ext uri="{BB962C8B-B14F-4D97-AF65-F5344CB8AC3E}">
        <p14:creationId xmlns:p14="http://schemas.microsoft.com/office/powerpoint/2010/main" val="2425285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3849" y="1181819"/>
            <a:ext cx="10808898" cy="3416320"/>
          </a:xfrm>
          <a:prstGeom prst="rect">
            <a:avLst/>
          </a:prstGeom>
          <a:noFill/>
        </p:spPr>
        <p:txBody>
          <a:bodyPr wrap="square" rtlCol="0">
            <a:spAutoFit/>
          </a:bodyPr>
          <a:lstStyle/>
          <a:p>
            <a:r>
              <a:rPr lang="en-GB" sz="3600" b="1" dirty="0" smtClean="0">
                <a:latin typeface="Tempus Sans ITC" panose="04020404030D07020202" pitchFamily="82" charset="0"/>
              </a:rPr>
              <a:t>Poetry – ‘Poppies’</a:t>
            </a:r>
          </a:p>
          <a:p>
            <a:endParaRPr lang="en-GB" sz="3600" b="1" dirty="0">
              <a:latin typeface="Tempus Sans ITC" panose="04020404030D07020202" pitchFamily="82" charset="0"/>
            </a:endParaRPr>
          </a:p>
          <a:p>
            <a:r>
              <a:rPr lang="en-GB" sz="3600" b="1" dirty="0" smtClean="0">
                <a:latin typeface="Tempus Sans ITC" panose="04020404030D07020202" pitchFamily="82" charset="0"/>
              </a:rPr>
              <a:t>Write </a:t>
            </a:r>
            <a:r>
              <a:rPr lang="en-GB" sz="3600" b="1" dirty="0">
                <a:latin typeface="Tempus Sans ITC" panose="04020404030D07020202" pitchFamily="82" charset="0"/>
              </a:rPr>
              <a:t>a short creative writing piece about the mother in ‘Poppies’ as observed by a passer-by when she is wandering in the churchyard and by the World War 1 Memorial</a:t>
            </a:r>
          </a:p>
        </p:txBody>
      </p:sp>
    </p:spTree>
    <p:extLst>
      <p:ext uri="{BB962C8B-B14F-4D97-AF65-F5344CB8AC3E}">
        <p14:creationId xmlns:p14="http://schemas.microsoft.com/office/powerpoint/2010/main" val="129328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2950" y="1038225"/>
            <a:ext cx="10525125" cy="4031873"/>
          </a:xfrm>
          <a:prstGeom prst="rect">
            <a:avLst/>
          </a:prstGeom>
          <a:noFill/>
        </p:spPr>
        <p:txBody>
          <a:bodyPr wrap="square" rtlCol="0">
            <a:spAutoFit/>
          </a:bodyPr>
          <a:lstStyle/>
          <a:p>
            <a:pPr algn="ctr"/>
            <a:r>
              <a:rPr lang="en-GB" sz="3200" b="1" dirty="0" smtClean="0">
                <a:latin typeface="Tempus Sans ITC" panose="04020404030D07020202" pitchFamily="82" charset="0"/>
              </a:rPr>
              <a:t>Text Extract – ‘Poppies’</a:t>
            </a:r>
          </a:p>
          <a:p>
            <a:pPr algn="ctr"/>
            <a:endParaRPr lang="en-GB" sz="3200" b="1" dirty="0">
              <a:latin typeface="Tempus Sans ITC" panose="04020404030D07020202" pitchFamily="82" charset="0"/>
            </a:endParaRPr>
          </a:p>
          <a:p>
            <a:pPr algn="ctr"/>
            <a:r>
              <a:rPr lang="en-GB" sz="3200" b="1" dirty="0" smtClean="0">
                <a:latin typeface="Tempus Sans ITC" panose="04020404030D07020202" pitchFamily="82" charset="0"/>
              </a:rPr>
              <a:t>On reaching the top of the hill I traced</a:t>
            </a:r>
          </a:p>
          <a:p>
            <a:pPr algn="ctr"/>
            <a:r>
              <a:rPr lang="en-GB" sz="3200" b="1" dirty="0" smtClean="0">
                <a:latin typeface="Tempus Sans ITC" panose="04020404030D07020202" pitchFamily="82" charset="0"/>
              </a:rPr>
              <a:t>The inscriptions on the war memorial,</a:t>
            </a:r>
          </a:p>
          <a:p>
            <a:pPr algn="ctr"/>
            <a:r>
              <a:rPr lang="en-GB" sz="3200" b="1" dirty="0" smtClean="0">
                <a:latin typeface="Tempus Sans ITC" panose="04020404030D07020202" pitchFamily="82" charset="0"/>
              </a:rPr>
              <a:t>Leaned against it like a wishbone.</a:t>
            </a:r>
          </a:p>
          <a:p>
            <a:pPr algn="ctr"/>
            <a:r>
              <a:rPr lang="en-GB" sz="3200" b="1" dirty="0" smtClean="0">
                <a:latin typeface="Tempus Sans ITC" panose="04020404030D07020202" pitchFamily="82" charset="0"/>
              </a:rPr>
              <a:t>The dove pulled freely against the sky, </a:t>
            </a:r>
          </a:p>
          <a:p>
            <a:pPr algn="ctr"/>
            <a:r>
              <a:rPr lang="en-GB" sz="3200" b="1" dirty="0" smtClean="0">
                <a:latin typeface="Tempus Sans ITC" panose="04020404030D07020202" pitchFamily="82" charset="0"/>
              </a:rPr>
              <a:t>An ornamental stitch. I listened, hoping to hear</a:t>
            </a:r>
          </a:p>
          <a:p>
            <a:pPr algn="ctr"/>
            <a:r>
              <a:rPr lang="en-GB" sz="3200" b="1" dirty="0" smtClean="0">
                <a:latin typeface="Tempus Sans ITC" panose="04020404030D07020202" pitchFamily="82" charset="0"/>
              </a:rPr>
              <a:t>Your playground voice catching on the wind. </a:t>
            </a:r>
          </a:p>
        </p:txBody>
      </p:sp>
    </p:spTree>
    <p:extLst>
      <p:ext uri="{BB962C8B-B14F-4D97-AF65-F5344CB8AC3E}">
        <p14:creationId xmlns:p14="http://schemas.microsoft.com/office/powerpoint/2010/main" val="830215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4732" y="1604513"/>
            <a:ext cx="9506309" cy="2308324"/>
          </a:xfrm>
          <a:prstGeom prst="rect">
            <a:avLst/>
          </a:prstGeom>
          <a:noFill/>
        </p:spPr>
        <p:txBody>
          <a:bodyPr wrap="square" rtlCol="0">
            <a:spAutoFit/>
          </a:bodyPr>
          <a:lstStyle/>
          <a:p>
            <a:pPr algn="ctr"/>
            <a:r>
              <a:rPr lang="en-GB" sz="7200" b="1" dirty="0" smtClean="0">
                <a:latin typeface="Tempus Sans ITC" panose="04020404030D07020202" pitchFamily="82" charset="0"/>
              </a:rPr>
              <a:t>Focus on Literary Techniques</a:t>
            </a:r>
            <a:endParaRPr lang="en-GB" sz="7200" b="1" dirty="0">
              <a:latin typeface="Tempus Sans ITC" panose="04020404030D07020202" pitchFamily="82" charset="0"/>
            </a:endParaRPr>
          </a:p>
        </p:txBody>
      </p:sp>
    </p:spTree>
    <p:extLst>
      <p:ext uri="{BB962C8B-B14F-4D97-AF65-F5344CB8AC3E}">
        <p14:creationId xmlns:p14="http://schemas.microsoft.com/office/powerpoint/2010/main" val="3163474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95555"/>
            <a:ext cx="12102860" cy="5262979"/>
          </a:xfrm>
          <a:prstGeom prst="rect">
            <a:avLst/>
          </a:prstGeom>
          <a:noFill/>
        </p:spPr>
        <p:txBody>
          <a:bodyPr wrap="square" rtlCol="0">
            <a:spAutoFit/>
          </a:bodyPr>
          <a:lstStyle/>
          <a:p>
            <a:r>
              <a:rPr lang="en-GB" sz="2800" b="1" dirty="0">
                <a:latin typeface="Tempus Sans ITC" panose="04020404030D07020202" pitchFamily="82" charset="0"/>
              </a:rPr>
              <a:t>Simile </a:t>
            </a:r>
            <a:r>
              <a:rPr lang="en-GB" sz="2800" b="1" dirty="0" smtClean="0">
                <a:latin typeface="Tempus Sans ITC" panose="04020404030D07020202" pitchFamily="82" charset="0"/>
              </a:rPr>
              <a:t>					The </a:t>
            </a:r>
            <a:r>
              <a:rPr lang="en-GB" sz="2800" b="1" dirty="0">
                <a:latin typeface="Tempus Sans ITC" panose="04020404030D07020202" pitchFamily="82" charset="0"/>
              </a:rPr>
              <a:t>sun scorched through the day.</a:t>
            </a:r>
          </a:p>
          <a:p>
            <a:r>
              <a:rPr lang="en-GB" sz="2800" b="1" dirty="0">
                <a:latin typeface="Tempus Sans ITC" panose="04020404030D07020202" pitchFamily="82" charset="0"/>
              </a:rPr>
              <a:t>Metaphor 	</a:t>
            </a:r>
            <a:r>
              <a:rPr lang="en-GB" sz="2800" b="1" dirty="0" smtClean="0">
                <a:latin typeface="Tempus Sans ITC" panose="04020404030D07020202" pitchFamily="82" charset="0"/>
              </a:rPr>
              <a:t>			The</a:t>
            </a:r>
            <a:r>
              <a:rPr lang="en-GB" sz="2800" b="1" dirty="0">
                <a:latin typeface="Tempus Sans ITC" panose="04020404030D07020202" pitchFamily="82" charset="0"/>
              </a:rPr>
              <a:t> clouds crowded together suspiciously overhead as </a:t>
            </a:r>
            <a:r>
              <a:rPr lang="en-GB" sz="2800" b="1" dirty="0" smtClean="0">
                <a:latin typeface="Tempus Sans ITC" panose="04020404030D07020202" pitchFamily="82" charset="0"/>
              </a:rPr>
              <a:t>                                                                                                               							the</a:t>
            </a:r>
            <a:r>
              <a:rPr lang="en-GB" sz="2800" b="1" dirty="0">
                <a:latin typeface="Tempus Sans ITC" panose="04020404030D07020202" pitchFamily="82" charset="0"/>
              </a:rPr>
              <a:t> sky darkened.</a:t>
            </a:r>
          </a:p>
          <a:p>
            <a:r>
              <a:rPr lang="en-GB" sz="2800" b="1" dirty="0">
                <a:latin typeface="Tempus Sans ITC" panose="04020404030D07020202" pitchFamily="82" charset="0"/>
              </a:rPr>
              <a:t>Personification </a:t>
            </a:r>
            <a:r>
              <a:rPr lang="en-GB" sz="2800" b="1" dirty="0" smtClean="0">
                <a:latin typeface="Tempus Sans ITC" panose="04020404030D07020202" pitchFamily="82" charset="0"/>
              </a:rPr>
              <a:t>		A</a:t>
            </a:r>
            <a:r>
              <a:rPr lang="en-GB" sz="2800" b="1" dirty="0">
                <a:latin typeface="Tempus Sans ITC" panose="04020404030D07020202" pitchFamily="82" charset="0"/>
              </a:rPr>
              <a:t> heart-breaking aroma of death filled the air as he </a:t>
            </a:r>
            <a:r>
              <a:rPr lang="en-GB" sz="2800" b="1" dirty="0" smtClean="0">
                <a:latin typeface="Tempus Sans ITC" panose="04020404030D07020202" pitchFamily="82" charset="0"/>
              </a:rPr>
              <a:t>										surveyed the devastation </a:t>
            </a:r>
            <a:r>
              <a:rPr lang="en-GB" sz="2800" b="1" dirty="0">
                <a:latin typeface="Tempus Sans ITC" panose="04020404030D07020202" pitchFamily="82" charset="0"/>
              </a:rPr>
              <a:t>and destruction that had befallen </a:t>
            </a:r>
            <a:r>
              <a:rPr lang="en-GB" sz="2800" b="1" dirty="0" smtClean="0">
                <a:latin typeface="Tempus Sans ITC" panose="04020404030D07020202" pitchFamily="82" charset="0"/>
              </a:rPr>
              <a:t>							them </a:t>
            </a:r>
            <a:r>
              <a:rPr lang="en-GB" sz="2800" b="1" dirty="0">
                <a:latin typeface="Tempus Sans ITC" panose="04020404030D07020202" pitchFamily="82" charset="0"/>
              </a:rPr>
              <a:t>all.</a:t>
            </a:r>
          </a:p>
          <a:p>
            <a:r>
              <a:rPr lang="en-GB" sz="2800" b="1" dirty="0">
                <a:latin typeface="Tempus Sans ITC" panose="04020404030D07020202" pitchFamily="82" charset="0"/>
              </a:rPr>
              <a:t>Pathetic </a:t>
            </a:r>
            <a:r>
              <a:rPr lang="en-GB" sz="2800" b="1" dirty="0" smtClean="0">
                <a:latin typeface="Tempus Sans ITC" panose="04020404030D07020202" pitchFamily="82" charset="0"/>
              </a:rPr>
              <a:t>Fallacy		</a:t>
            </a:r>
            <a:r>
              <a:rPr lang="en-GB" sz="2800" b="1" dirty="0">
                <a:latin typeface="Tempus Sans ITC" panose="04020404030D07020202" pitchFamily="82" charset="0"/>
              </a:rPr>
              <a:t>The circus was a magnet for the children.</a:t>
            </a:r>
            <a:endParaRPr lang="en-GB" sz="2800" b="1" dirty="0" smtClean="0">
              <a:latin typeface="Tempus Sans ITC" panose="04020404030D07020202" pitchFamily="82" charset="0"/>
            </a:endParaRPr>
          </a:p>
          <a:p>
            <a:r>
              <a:rPr lang="en-GB" sz="2800" b="1" dirty="0" smtClean="0">
                <a:latin typeface="Tempus Sans ITC" panose="04020404030D07020202" pitchFamily="82" charset="0"/>
              </a:rPr>
              <a:t>Hyperbole				There </a:t>
            </a:r>
            <a:r>
              <a:rPr lang="en-GB" sz="2800" b="1" dirty="0">
                <a:latin typeface="Tempus Sans ITC" panose="04020404030D07020202" pitchFamily="82" charset="0"/>
              </a:rPr>
              <a:t>was a deafening silence</a:t>
            </a:r>
            <a:endParaRPr lang="en-GB" sz="2800" b="1" dirty="0" smtClean="0">
              <a:latin typeface="Tempus Sans ITC" panose="04020404030D07020202" pitchFamily="82" charset="0"/>
            </a:endParaRPr>
          </a:p>
          <a:p>
            <a:r>
              <a:rPr lang="en-GB" sz="2800" b="1" dirty="0" smtClean="0">
                <a:latin typeface="Tempus Sans ITC" panose="04020404030D07020202" pitchFamily="82" charset="0"/>
              </a:rPr>
              <a:t>Oxymoron				The </a:t>
            </a:r>
            <a:r>
              <a:rPr lang="en-GB" sz="2800" b="1" dirty="0">
                <a:latin typeface="Tempus Sans ITC" panose="04020404030D07020202" pitchFamily="82" charset="0"/>
              </a:rPr>
              <a:t>autumn leaves and twigs cracked and </a:t>
            </a:r>
            <a:r>
              <a:rPr lang="en-GB" sz="2800" b="1" dirty="0" smtClean="0">
                <a:latin typeface="Tempus Sans ITC" panose="04020404030D07020202" pitchFamily="82" charset="0"/>
              </a:rPr>
              <a:t>													crunched</a:t>
            </a:r>
            <a:r>
              <a:rPr lang="en-GB" sz="2800" b="1" dirty="0">
                <a:latin typeface="Tempus Sans ITC" panose="04020404030D07020202" pitchFamily="82" charset="0"/>
              </a:rPr>
              <a:t> underfoot.</a:t>
            </a:r>
            <a:endParaRPr lang="en-GB" sz="2800" b="1" dirty="0" smtClean="0">
              <a:latin typeface="Tempus Sans ITC" panose="04020404030D07020202" pitchFamily="82" charset="0"/>
            </a:endParaRPr>
          </a:p>
          <a:p>
            <a:r>
              <a:rPr lang="en-GB" sz="2800" b="1" dirty="0" smtClean="0">
                <a:latin typeface="Tempus Sans ITC" panose="04020404030D07020202" pitchFamily="82" charset="0"/>
              </a:rPr>
              <a:t>Emotive Language	</a:t>
            </a:r>
            <a:r>
              <a:rPr lang="en-GB" sz="2800" b="1" dirty="0">
                <a:latin typeface="Tempus Sans ITC" panose="04020404030D07020202" pitchFamily="82" charset="0"/>
              </a:rPr>
              <a:t>The sun smiled at the hills, ready to begin a new day.</a:t>
            </a:r>
            <a:endParaRPr lang="en-GB" sz="2800" b="1" dirty="0" smtClean="0">
              <a:latin typeface="Tempus Sans ITC" panose="04020404030D07020202" pitchFamily="82" charset="0"/>
            </a:endParaRPr>
          </a:p>
          <a:p>
            <a:r>
              <a:rPr lang="en-GB" sz="2800" b="1" dirty="0" smtClean="0">
                <a:latin typeface="Tempus Sans ITC" panose="04020404030D07020202" pitchFamily="82" charset="0"/>
              </a:rPr>
              <a:t>Onomatopoeia 		</a:t>
            </a:r>
            <a:r>
              <a:rPr lang="en-GB" sz="2800" b="1" dirty="0">
                <a:latin typeface="Tempus Sans ITC" panose="04020404030D07020202" pitchFamily="82" charset="0"/>
              </a:rPr>
              <a:t>The trees stood as tall as towers</a:t>
            </a:r>
          </a:p>
        </p:txBody>
      </p:sp>
      <p:sp>
        <p:nvSpPr>
          <p:cNvPr id="5" name="TextBox 4"/>
          <p:cNvSpPr txBox="1"/>
          <p:nvPr/>
        </p:nvSpPr>
        <p:spPr>
          <a:xfrm>
            <a:off x="465826" y="405442"/>
            <a:ext cx="10481095" cy="523220"/>
          </a:xfrm>
          <a:prstGeom prst="rect">
            <a:avLst/>
          </a:prstGeom>
          <a:noFill/>
        </p:spPr>
        <p:txBody>
          <a:bodyPr wrap="square" rtlCol="0">
            <a:spAutoFit/>
          </a:bodyPr>
          <a:lstStyle/>
          <a:p>
            <a:pPr algn="ctr"/>
            <a:r>
              <a:rPr lang="en-GB" sz="2800" b="1" dirty="0" smtClean="0">
                <a:latin typeface="Tempus Sans ITC" panose="04020404030D07020202" pitchFamily="82" charset="0"/>
              </a:rPr>
              <a:t>Match the literary technique with the example</a:t>
            </a:r>
            <a:r>
              <a:rPr lang="en-GB" sz="2400" b="1" dirty="0" smtClean="0">
                <a:latin typeface="Tempus Sans ITC" panose="04020404030D07020202" pitchFamily="82" charset="0"/>
              </a:rPr>
              <a:t>. </a:t>
            </a:r>
            <a:endParaRPr lang="en-GB" sz="2400" b="1" dirty="0">
              <a:latin typeface="Tempus Sans ITC" panose="04020404030D07020202" pitchFamily="82" charset="0"/>
            </a:endParaRPr>
          </a:p>
        </p:txBody>
      </p:sp>
    </p:spTree>
    <p:extLst>
      <p:ext uri="{BB962C8B-B14F-4D97-AF65-F5344CB8AC3E}">
        <p14:creationId xmlns:p14="http://schemas.microsoft.com/office/powerpoint/2010/main" val="3285251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r Hyde, having taken the antidote, turns back to D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849" y="38315"/>
            <a:ext cx="4730151" cy="68196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54347" y="1328468"/>
            <a:ext cx="4273927" cy="3539430"/>
          </a:xfrm>
          <a:prstGeom prst="rect">
            <a:avLst/>
          </a:prstGeom>
          <a:noFill/>
        </p:spPr>
        <p:txBody>
          <a:bodyPr wrap="none" rtlCol="0">
            <a:spAutoFit/>
          </a:bodyPr>
          <a:lstStyle/>
          <a:p>
            <a:r>
              <a:rPr lang="en-GB" sz="3200" b="1" dirty="0" smtClean="0">
                <a:latin typeface="Tempus Sans ITC" panose="04020404030D07020202" pitchFamily="82" charset="0"/>
              </a:rPr>
              <a:t>Dr Jekyll and Mr Hyde</a:t>
            </a:r>
          </a:p>
          <a:p>
            <a:endParaRPr lang="en-GB" sz="3200" b="1" dirty="0">
              <a:latin typeface="Tempus Sans ITC" panose="04020404030D07020202" pitchFamily="82" charset="0"/>
            </a:endParaRPr>
          </a:p>
          <a:p>
            <a:r>
              <a:rPr lang="en-GB" sz="3200" b="1" dirty="0" smtClean="0">
                <a:latin typeface="Tempus Sans ITC" panose="04020404030D07020202" pitchFamily="82" charset="0"/>
              </a:rPr>
              <a:t>What is happening?</a:t>
            </a:r>
          </a:p>
          <a:p>
            <a:endParaRPr lang="en-GB" sz="3200" b="1" dirty="0">
              <a:latin typeface="Tempus Sans ITC" panose="04020404030D07020202" pitchFamily="82" charset="0"/>
            </a:endParaRPr>
          </a:p>
          <a:p>
            <a:r>
              <a:rPr lang="en-GB" sz="3200" b="1" dirty="0" smtClean="0">
                <a:latin typeface="Tempus Sans ITC" panose="04020404030D07020202" pitchFamily="82" charset="0"/>
              </a:rPr>
              <a:t>What is Jekyll thinking?</a:t>
            </a:r>
          </a:p>
          <a:p>
            <a:endParaRPr lang="en-GB" sz="3200" b="1" dirty="0">
              <a:latin typeface="Tempus Sans ITC" panose="04020404030D07020202" pitchFamily="82" charset="0"/>
            </a:endParaRPr>
          </a:p>
          <a:p>
            <a:r>
              <a:rPr lang="en-GB" sz="3200" b="1" dirty="0" smtClean="0">
                <a:latin typeface="Tempus Sans ITC" panose="04020404030D07020202" pitchFamily="82" charset="0"/>
              </a:rPr>
              <a:t>What is Hyde thinking?</a:t>
            </a:r>
            <a:endParaRPr lang="en-GB" sz="3200" b="1" dirty="0">
              <a:latin typeface="Tempus Sans ITC" panose="04020404030D07020202" pitchFamily="82" charset="0"/>
            </a:endParaRPr>
          </a:p>
        </p:txBody>
      </p:sp>
    </p:spTree>
    <p:extLst>
      <p:ext uri="{BB962C8B-B14F-4D97-AF65-F5344CB8AC3E}">
        <p14:creationId xmlns:p14="http://schemas.microsoft.com/office/powerpoint/2010/main" val="3869302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9456" y="724619"/>
            <a:ext cx="9540815" cy="5262979"/>
          </a:xfrm>
          <a:prstGeom prst="rect">
            <a:avLst/>
          </a:prstGeom>
          <a:noFill/>
        </p:spPr>
        <p:txBody>
          <a:bodyPr wrap="square" rtlCol="0">
            <a:spAutoFit/>
          </a:bodyPr>
          <a:lstStyle/>
          <a:p>
            <a:pPr algn="ctr" fontAlgn="base"/>
            <a:r>
              <a:rPr lang="en-GB" sz="4800" b="1" dirty="0" smtClean="0">
                <a:latin typeface="Tempus Sans ITC" panose="04020404030D07020202" pitchFamily="82" charset="0"/>
              </a:rPr>
              <a:t>Major Literature texts studied in GCSE: </a:t>
            </a:r>
          </a:p>
          <a:p>
            <a:pPr algn="ctr" fontAlgn="base"/>
            <a:endParaRPr lang="en-GB" sz="4800" b="1" dirty="0">
              <a:latin typeface="Tempus Sans ITC" panose="04020404030D07020202" pitchFamily="82" charset="0"/>
            </a:endParaRPr>
          </a:p>
          <a:p>
            <a:pPr algn="ctr" fontAlgn="base"/>
            <a:r>
              <a:rPr lang="en-GB" sz="4800" b="1" dirty="0" smtClean="0">
                <a:latin typeface="Tempus Sans ITC" panose="04020404030D07020202" pitchFamily="82" charset="0"/>
              </a:rPr>
              <a:t>An </a:t>
            </a:r>
            <a:r>
              <a:rPr lang="en-GB" sz="4800" b="1" dirty="0">
                <a:latin typeface="Tempus Sans ITC" panose="04020404030D07020202" pitchFamily="82" charset="0"/>
              </a:rPr>
              <a:t>Inspector Calls</a:t>
            </a:r>
          </a:p>
          <a:p>
            <a:pPr algn="ctr" fontAlgn="base"/>
            <a:r>
              <a:rPr lang="en-GB" sz="4800" b="1" dirty="0">
                <a:latin typeface="Tempus Sans ITC" panose="04020404030D07020202" pitchFamily="82" charset="0"/>
              </a:rPr>
              <a:t>Dr Jekyll and Mr Hyde</a:t>
            </a:r>
          </a:p>
          <a:p>
            <a:pPr algn="ctr" fontAlgn="base"/>
            <a:r>
              <a:rPr lang="en-GB" sz="4800" b="1" dirty="0">
                <a:latin typeface="Tempus Sans ITC" panose="04020404030D07020202" pitchFamily="82" charset="0"/>
              </a:rPr>
              <a:t>Macbeth</a:t>
            </a:r>
          </a:p>
          <a:p>
            <a:pPr algn="ctr" fontAlgn="base"/>
            <a:r>
              <a:rPr lang="en-GB" sz="4800" b="1" dirty="0" smtClean="0">
                <a:latin typeface="Tempus Sans ITC" panose="04020404030D07020202" pitchFamily="82" charset="0"/>
              </a:rPr>
              <a:t>Conflict and War Poetry</a:t>
            </a:r>
            <a:endParaRPr lang="en-GB" sz="4800" b="1" dirty="0">
              <a:latin typeface="Tempus Sans ITC" panose="04020404030D07020202" pitchFamily="82" charset="0"/>
            </a:endParaRPr>
          </a:p>
        </p:txBody>
      </p:sp>
    </p:spTree>
    <p:extLst>
      <p:ext uri="{BB962C8B-B14F-4D97-AF65-F5344CB8AC3E}">
        <p14:creationId xmlns:p14="http://schemas.microsoft.com/office/powerpoint/2010/main" val="222975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2249" y="69177"/>
            <a:ext cx="11050438" cy="7602081"/>
          </a:xfrm>
          <a:prstGeom prst="rect">
            <a:avLst/>
          </a:prstGeom>
          <a:noFill/>
        </p:spPr>
        <p:txBody>
          <a:bodyPr wrap="square" rtlCol="0">
            <a:spAutoFit/>
          </a:bodyPr>
          <a:lstStyle/>
          <a:p>
            <a:r>
              <a:rPr lang="en-GB" sz="3200" b="1" dirty="0" smtClean="0">
                <a:latin typeface="Tempus Sans ITC" panose="04020404030D07020202" pitchFamily="82" charset="0"/>
              </a:rPr>
              <a:t>Dr Jekyll and Mr Hyde</a:t>
            </a:r>
          </a:p>
          <a:p>
            <a:endParaRPr lang="en-GB" sz="3200" b="1" dirty="0" smtClean="0">
              <a:latin typeface="Tempus Sans ITC" panose="04020404030D07020202" pitchFamily="82" charset="0"/>
            </a:endParaRPr>
          </a:p>
          <a:p>
            <a:r>
              <a:rPr lang="en-GB" sz="3200" b="1" dirty="0" smtClean="0">
                <a:latin typeface="Tempus Sans ITC" panose="04020404030D07020202" pitchFamily="82" charset="0"/>
              </a:rPr>
              <a:t>Write </a:t>
            </a:r>
            <a:r>
              <a:rPr lang="en-GB" sz="3200" b="1" dirty="0">
                <a:latin typeface="Tempus Sans ITC" panose="04020404030D07020202" pitchFamily="82" charset="0"/>
              </a:rPr>
              <a:t>a short creative writing piece about the moment of transformation from Jekyll into </a:t>
            </a:r>
            <a:r>
              <a:rPr lang="en-GB" sz="3200" b="1" dirty="0" smtClean="0">
                <a:latin typeface="Tempus Sans ITC" panose="04020404030D07020202" pitchFamily="82" charset="0"/>
              </a:rPr>
              <a:t>Hyde</a:t>
            </a:r>
          </a:p>
          <a:p>
            <a:endParaRPr lang="en-GB" sz="3200" b="1" dirty="0">
              <a:latin typeface="Tempus Sans ITC" panose="04020404030D07020202" pitchFamily="82" charset="0"/>
            </a:endParaRPr>
          </a:p>
          <a:p>
            <a:r>
              <a:rPr lang="en-GB" sz="3200" b="1" dirty="0">
                <a:latin typeface="Tempus Sans ITC" panose="04020404030D07020202" pitchFamily="82" charset="0"/>
              </a:rPr>
              <a:t>-Focus on Jekyll’s thoughts and feelings as he is about to take the potion</a:t>
            </a:r>
          </a:p>
          <a:p>
            <a:r>
              <a:rPr lang="en-GB" sz="3200" b="1" dirty="0">
                <a:latin typeface="Tempus Sans ITC" panose="04020404030D07020202" pitchFamily="82" charset="0"/>
              </a:rPr>
              <a:t>-Describe the sensations and thoughts and he is going through the transformation</a:t>
            </a:r>
          </a:p>
          <a:p>
            <a:r>
              <a:rPr lang="en-GB" sz="3200" b="1" dirty="0">
                <a:latin typeface="Tempus Sans ITC" panose="04020404030D07020202" pitchFamily="82" charset="0"/>
              </a:rPr>
              <a:t>-Focus on Hyde’s thoughts and feelings after the transformation is </a:t>
            </a:r>
            <a:r>
              <a:rPr lang="en-GB" sz="3200" b="1" dirty="0" smtClean="0">
                <a:latin typeface="Tempus Sans ITC" panose="04020404030D07020202" pitchFamily="82" charset="0"/>
              </a:rPr>
              <a:t>complete</a:t>
            </a:r>
          </a:p>
          <a:p>
            <a:endParaRPr lang="en-GB" b="1" dirty="0">
              <a:latin typeface="Tempus Sans ITC" panose="04020404030D07020202" pitchFamily="82" charset="0"/>
            </a:endParaRPr>
          </a:p>
          <a:p>
            <a:r>
              <a:rPr lang="en-GB" sz="2000" b="1" dirty="0" smtClean="0">
                <a:solidFill>
                  <a:srgbClr val="FF0000"/>
                </a:solidFill>
                <a:latin typeface="Tempus Sans ITC" panose="04020404030D07020202" pitchFamily="82" charset="0"/>
              </a:rPr>
              <a:t>Use literary techniques! Simile, Metaphor, Personification, Pathetic Fallacy, Hyperbole, Oxymoron, Emotive Language, Onomatopoeia                                                                                                                        </a:t>
            </a:r>
            <a:r>
              <a:rPr lang="en-GB" sz="3200" b="1" dirty="0"/>
              <a:t>	</a:t>
            </a:r>
            <a:endParaRPr lang="en-GB" sz="3200" b="1" dirty="0">
              <a:latin typeface="Tempus Sans ITC" panose="04020404030D07020202" pitchFamily="82" charset="0"/>
            </a:endParaRPr>
          </a:p>
          <a:p>
            <a:endParaRPr lang="en-GB" sz="3200" b="1" dirty="0">
              <a:latin typeface="Tempus Sans ITC" panose="04020404030D07020202" pitchFamily="82" charset="0"/>
            </a:endParaRPr>
          </a:p>
          <a:p>
            <a:endParaRPr lang="en-GB" dirty="0"/>
          </a:p>
        </p:txBody>
      </p:sp>
    </p:spTree>
    <p:extLst>
      <p:ext uri="{BB962C8B-B14F-4D97-AF65-F5344CB8AC3E}">
        <p14:creationId xmlns:p14="http://schemas.microsoft.com/office/powerpoint/2010/main" val="1177213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ct 1, Scene 5 of ‘Macbeth’ (Lady Macbeth) | 9F Engl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275" y="1578632"/>
            <a:ext cx="7039155" cy="5279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3298" y="405442"/>
            <a:ext cx="11542144" cy="830997"/>
          </a:xfrm>
          <a:prstGeom prst="rect">
            <a:avLst/>
          </a:prstGeom>
          <a:noFill/>
        </p:spPr>
        <p:txBody>
          <a:bodyPr wrap="square" rtlCol="0">
            <a:spAutoFit/>
          </a:bodyPr>
          <a:lstStyle/>
          <a:p>
            <a:pPr algn="ctr"/>
            <a:r>
              <a:rPr lang="en-GB" sz="2400" b="1" dirty="0" smtClean="0">
                <a:latin typeface="Tempus Sans ITC" panose="04020404030D07020202" pitchFamily="82" charset="0"/>
              </a:rPr>
              <a:t>Macbeth</a:t>
            </a:r>
          </a:p>
          <a:p>
            <a:pPr algn="ctr"/>
            <a:r>
              <a:rPr lang="en-GB" sz="2400" b="1" dirty="0" smtClean="0">
                <a:latin typeface="Tempus Sans ITC" panose="04020404030D07020202" pitchFamily="82" charset="0"/>
              </a:rPr>
              <a:t>What is Lady Macbeth thinking about? What can she see and hear? </a:t>
            </a:r>
            <a:endParaRPr lang="en-GB" sz="2400" b="1" dirty="0">
              <a:latin typeface="Tempus Sans ITC" panose="04020404030D07020202" pitchFamily="82" charset="0"/>
            </a:endParaRPr>
          </a:p>
        </p:txBody>
      </p:sp>
    </p:spTree>
    <p:extLst>
      <p:ext uri="{BB962C8B-B14F-4D97-AF65-F5344CB8AC3E}">
        <p14:creationId xmlns:p14="http://schemas.microsoft.com/office/powerpoint/2010/main" val="2417743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0717" y="336430"/>
            <a:ext cx="10826151" cy="5909310"/>
          </a:xfrm>
          <a:prstGeom prst="rect">
            <a:avLst/>
          </a:prstGeom>
          <a:noFill/>
        </p:spPr>
        <p:txBody>
          <a:bodyPr wrap="square" rtlCol="0">
            <a:spAutoFit/>
          </a:bodyPr>
          <a:lstStyle/>
          <a:p>
            <a:r>
              <a:rPr lang="en-GB" sz="3200" b="1" dirty="0" smtClean="0">
                <a:latin typeface="Tempus Sans ITC" panose="04020404030D07020202" pitchFamily="82" charset="0"/>
              </a:rPr>
              <a:t>Macbeth</a:t>
            </a:r>
          </a:p>
          <a:p>
            <a:endParaRPr lang="en-GB" sz="3200" b="1" dirty="0">
              <a:latin typeface="Tempus Sans ITC" panose="04020404030D07020202" pitchFamily="82" charset="0"/>
            </a:endParaRPr>
          </a:p>
          <a:p>
            <a:r>
              <a:rPr lang="en-GB" sz="3200" b="1" dirty="0" smtClean="0">
                <a:latin typeface="Tempus Sans ITC" panose="04020404030D07020202" pitchFamily="82" charset="0"/>
              </a:rPr>
              <a:t>Write </a:t>
            </a:r>
            <a:r>
              <a:rPr lang="en-GB" sz="3200" b="1" dirty="0">
                <a:latin typeface="Tempus Sans ITC" panose="04020404030D07020202" pitchFamily="82" charset="0"/>
              </a:rPr>
              <a:t>a short creative writing piece about Lady Macbeth when she is evoking the spirits in Act 1 Scene </a:t>
            </a:r>
            <a:r>
              <a:rPr lang="en-GB" sz="3200" b="1" dirty="0" smtClean="0">
                <a:latin typeface="Tempus Sans ITC" panose="04020404030D07020202" pitchFamily="82" charset="0"/>
              </a:rPr>
              <a:t>5.</a:t>
            </a:r>
          </a:p>
          <a:p>
            <a:endParaRPr lang="en-GB" sz="3200" b="1" dirty="0">
              <a:latin typeface="Tempus Sans ITC" panose="04020404030D07020202" pitchFamily="82" charset="0"/>
            </a:endParaRPr>
          </a:p>
          <a:p>
            <a:r>
              <a:rPr lang="en-GB" sz="3200" b="1" dirty="0">
                <a:latin typeface="Tempus Sans ITC" panose="04020404030D07020202" pitchFamily="82" charset="0"/>
              </a:rPr>
              <a:t>-What can she see and hear?</a:t>
            </a:r>
          </a:p>
          <a:p>
            <a:r>
              <a:rPr lang="en-GB" sz="3200" b="1" dirty="0">
                <a:latin typeface="Tempus Sans ITC" panose="04020404030D07020202" pitchFamily="82" charset="0"/>
              </a:rPr>
              <a:t>-What is she thinking of?</a:t>
            </a:r>
          </a:p>
          <a:p>
            <a:r>
              <a:rPr lang="en-GB" sz="3200" b="1" dirty="0">
                <a:latin typeface="Tempus Sans ITC" panose="04020404030D07020202" pitchFamily="82" charset="0"/>
              </a:rPr>
              <a:t>-What does she remember from the past?</a:t>
            </a:r>
          </a:p>
          <a:p>
            <a:r>
              <a:rPr lang="en-GB" sz="3200" b="1" dirty="0">
                <a:latin typeface="Tempus Sans ITC" panose="04020404030D07020202" pitchFamily="82" charset="0"/>
              </a:rPr>
              <a:t>-What vision of the future does she imagine</a:t>
            </a:r>
            <a:r>
              <a:rPr lang="en-GB" sz="3200" b="1" dirty="0" smtClean="0">
                <a:latin typeface="Tempus Sans ITC" panose="04020404030D07020202" pitchFamily="82" charset="0"/>
              </a:rPr>
              <a:t>?</a:t>
            </a:r>
          </a:p>
          <a:p>
            <a:endParaRPr lang="en-GB" sz="2400" dirty="0"/>
          </a:p>
          <a:p>
            <a:r>
              <a:rPr lang="en-GB" sz="2400" b="1" dirty="0">
                <a:solidFill>
                  <a:srgbClr val="FF0000"/>
                </a:solidFill>
                <a:latin typeface="Tempus Sans ITC" panose="04020404030D07020202" pitchFamily="82" charset="0"/>
              </a:rPr>
              <a:t>Use literary techniques! Simile, Metaphor, Personification, Pathetic Fallacy, Hyperbole, Oxymoron, Emotive Language, Onomatopoeia</a:t>
            </a:r>
            <a:endParaRPr lang="en-GB" sz="2400" dirty="0"/>
          </a:p>
          <a:p>
            <a:endParaRPr lang="en-GB" dirty="0"/>
          </a:p>
        </p:txBody>
      </p:sp>
    </p:spTree>
    <p:extLst>
      <p:ext uri="{BB962C8B-B14F-4D97-AF65-F5344CB8AC3E}">
        <p14:creationId xmlns:p14="http://schemas.microsoft.com/office/powerpoint/2010/main" val="3373877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5563" y="146649"/>
            <a:ext cx="10636370" cy="6924973"/>
          </a:xfrm>
          <a:prstGeom prst="rect">
            <a:avLst/>
          </a:prstGeom>
          <a:noFill/>
        </p:spPr>
        <p:txBody>
          <a:bodyPr wrap="square" rtlCol="0">
            <a:spAutoFit/>
          </a:bodyPr>
          <a:lstStyle/>
          <a:p>
            <a:r>
              <a:rPr lang="en-GB" sz="2400" b="1" dirty="0" smtClean="0">
                <a:latin typeface="Tempus Sans ITC" panose="04020404030D07020202" pitchFamily="82" charset="0"/>
              </a:rPr>
              <a:t>Macbeth, Act 1 Scene 5</a:t>
            </a:r>
          </a:p>
          <a:p>
            <a:endParaRPr lang="en-GB" sz="2400" b="1" dirty="0">
              <a:latin typeface="Tempus Sans ITC" panose="04020404030D07020202" pitchFamily="82" charset="0"/>
            </a:endParaRPr>
          </a:p>
          <a:p>
            <a:r>
              <a:rPr lang="en-GB" sz="2400" b="1" dirty="0" smtClean="0">
                <a:latin typeface="Tempus Sans ITC" panose="04020404030D07020202" pitchFamily="82" charset="0"/>
              </a:rPr>
              <a:t>Come</a:t>
            </a:r>
            <a:r>
              <a:rPr lang="en-GB" sz="2400" b="1" dirty="0">
                <a:latin typeface="Tempus Sans ITC" panose="04020404030D07020202" pitchFamily="82" charset="0"/>
              </a:rPr>
              <a:t>, you spirits</a:t>
            </a:r>
            <a:br>
              <a:rPr lang="en-GB" sz="2400" b="1" dirty="0">
                <a:latin typeface="Tempus Sans ITC" panose="04020404030D07020202" pitchFamily="82" charset="0"/>
              </a:rPr>
            </a:br>
            <a:r>
              <a:rPr lang="en-GB" sz="2400" b="1" dirty="0">
                <a:latin typeface="Tempus Sans ITC" panose="04020404030D07020202" pitchFamily="82" charset="0"/>
              </a:rPr>
              <a:t>That tend on mortal thoughts, unsex me here,</a:t>
            </a:r>
            <a:br>
              <a:rPr lang="en-GB" sz="2400" b="1" dirty="0">
                <a:latin typeface="Tempus Sans ITC" panose="04020404030D07020202" pitchFamily="82" charset="0"/>
              </a:rPr>
            </a:br>
            <a:r>
              <a:rPr lang="en-GB" sz="2400" b="1" dirty="0">
                <a:latin typeface="Tempus Sans ITC" panose="04020404030D07020202" pitchFamily="82" charset="0"/>
              </a:rPr>
              <a:t>And fill me from the crown to the toe top-full</a:t>
            </a:r>
            <a:br>
              <a:rPr lang="en-GB" sz="2400" b="1" dirty="0">
                <a:latin typeface="Tempus Sans ITC" panose="04020404030D07020202" pitchFamily="82" charset="0"/>
              </a:rPr>
            </a:br>
            <a:r>
              <a:rPr lang="en-GB" sz="2400" b="1" dirty="0">
                <a:latin typeface="Tempus Sans ITC" panose="04020404030D07020202" pitchFamily="82" charset="0"/>
              </a:rPr>
              <a:t>Of direst cruelty! make thick my blood;</a:t>
            </a:r>
            <a:br>
              <a:rPr lang="en-GB" sz="2400" b="1" dirty="0">
                <a:latin typeface="Tempus Sans ITC" panose="04020404030D07020202" pitchFamily="82" charset="0"/>
              </a:rPr>
            </a:br>
            <a:r>
              <a:rPr lang="en-GB" sz="2400" b="1" dirty="0">
                <a:latin typeface="Tempus Sans ITC" panose="04020404030D07020202" pitchFamily="82" charset="0"/>
              </a:rPr>
              <a:t>Stop up the access and passage to remorse,</a:t>
            </a:r>
            <a:br>
              <a:rPr lang="en-GB" sz="2400" b="1" dirty="0">
                <a:latin typeface="Tempus Sans ITC" panose="04020404030D07020202" pitchFamily="82" charset="0"/>
              </a:rPr>
            </a:br>
            <a:r>
              <a:rPr lang="en-GB" sz="2400" b="1" dirty="0">
                <a:latin typeface="Tempus Sans ITC" panose="04020404030D07020202" pitchFamily="82" charset="0"/>
              </a:rPr>
              <a:t>That no compunctious </a:t>
            </a:r>
            <a:r>
              <a:rPr lang="en-GB" sz="2400" b="1" dirty="0" err="1">
                <a:latin typeface="Tempus Sans ITC" panose="04020404030D07020202" pitchFamily="82" charset="0"/>
              </a:rPr>
              <a:t>visitings</a:t>
            </a:r>
            <a:r>
              <a:rPr lang="en-GB" sz="2400" b="1" dirty="0">
                <a:latin typeface="Tempus Sans ITC" panose="04020404030D07020202" pitchFamily="82" charset="0"/>
              </a:rPr>
              <a:t> of nature</a:t>
            </a:r>
            <a:br>
              <a:rPr lang="en-GB" sz="2400" b="1" dirty="0">
                <a:latin typeface="Tempus Sans ITC" panose="04020404030D07020202" pitchFamily="82" charset="0"/>
              </a:rPr>
            </a:br>
            <a:r>
              <a:rPr lang="en-GB" sz="2400" b="1" dirty="0">
                <a:latin typeface="Tempus Sans ITC" panose="04020404030D07020202" pitchFamily="82" charset="0"/>
              </a:rPr>
              <a:t>Shake my fell purpose, nor keep peace between</a:t>
            </a:r>
            <a:br>
              <a:rPr lang="en-GB" sz="2400" b="1" dirty="0">
                <a:latin typeface="Tempus Sans ITC" panose="04020404030D07020202" pitchFamily="82" charset="0"/>
              </a:rPr>
            </a:br>
            <a:r>
              <a:rPr lang="en-GB" sz="2400" b="1" dirty="0">
                <a:latin typeface="Tempus Sans ITC" panose="04020404030D07020202" pitchFamily="82" charset="0"/>
              </a:rPr>
              <a:t>The effect and it! Come to my woman's breasts,</a:t>
            </a:r>
            <a:br>
              <a:rPr lang="en-GB" sz="2400" b="1" dirty="0">
                <a:latin typeface="Tempus Sans ITC" panose="04020404030D07020202" pitchFamily="82" charset="0"/>
              </a:rPr>
            </a:br>
            <a:r>
              <a:rPr lang="en-GB" sz="2400" b="1" dirty="0">
                <a:latin typeface="Tempus Sans ITC" panose="04020404030D07020202" pitchFamily="82" charset="0"/>
              </a:rPr>
              <a:t>And take my milk for gall, you murdering ministers,</a:t>
            </a:r>
            <a:br>
              <a:rPr lang="en-GB" sz="2400" b="1" dirty="0">
                <a:latin typeface="Tempus Sans ITC" panose="04020404030D07020202" pitchFamily="82" charset="0"/>
              </a:rPr>
            </a:br>
            <a:r>
              <a:rPr lang="en-GB" sz="2400" b="1" dirty="0">
                <a:latin typeface="Tempus Sans ITC" panose="04020404030D07020202" pitchFamily="82" charset="0"/>
              </a:rPr>
              <a:t>Wherever in your sightless substances</a:t>
            </a:r>
            <a:br>
              <a:rPr lang="en-GB" sz="2400" b="1" dirty="0">
                <a:latin typeface="Tempus Sans ITC" panose="04020404030D07020202" pitchFamily="82" charset="0"/>
              </a:rPr>
            </a:br>
            <a:r>
              <a:rPr lang="en-GB" sz="2400" b="1" dirty="0">
                <a:latin typeface="Tempus Sans ITC" panose="04020404030D07020202" pitchFamily="82" charset="0"/>
              </a:rPr>
              <a:t>You wait on nature's mischief! Come, thick night,</a:t>
            </a:r>
            <a:br>
              <a:rPr lang="en-GB" sz="2400" b="1" dirty="0">
                <a:latin typeface="Tempus Sans ITC" panose="04020404030D07020202" pitchFamily="82" charset="0"/>
              </a:rPr>
            </a:br>
            <a:r>
              <a:rPr lang="en-GB" sz="2400" b="1" dirty="0">
                <a:latin typeface="Tempus Sans ITC" panose="04020404030D07020202" pitchFamily="82" charset="0"/>
              </a:rPr>
              <a:t>And pall thee in the </a:t>
            </a:r>
            <a:r>
              <a:rPr lang="en-GB" sz="2400" b="1" dirty="0" err="1">
                <a:latin typeface="Tempus Sans ITC" panose="04020404030D07020202" pitchFamily="82" charset="0"/>
              </a:rPr>
              <a:t>dunnest</a:t>
            </a:r>
            <a:r>
              <a:rPr lang="en-GB" sz="2400" b="1" dirty="0">
                <a:latin typeface="Tempus Sans ITC" panose="04020404030D07020202" pitchFamily="82" charset="0"/>
              </a:rPr>
              <a:t> smoke of hell,</a:t>
            </a:r>
            <a:br>
              <a:rPr lang="en-GB" sz="2400" b="1" dirty="0">
                <a:latin typeface="Tempus Sans ITC" panose="04020404030D07020202" pitchFamily="82" charset="0"/>
              </a:rPr>
            </a:br>
            <a:r>
              <a:rPr lang="en-GB" sz="2400" b="1" dirty="0">
                <a:latin typeface="Tempus Sans ITC" panose="04020404030D07020202" pitchFamily="82" charset="0"/>
              </a:rPr>
              <a:t>That my keen knife see not the wound it makes,</a:t>
            </a:r>
            <a:br>
              <a:rPr lang="en-GB" sz="2400" b="1" dirty="0">
                <a:latin typeface="Tempus Sans ITC" panose="04020404030D07020202" pitchFamily="82" charset="0"/>
              </a:rPr>
            </a:br>
            <a:r>
              <a:rPr lang="en-GB" sz="2400" b="1" dirty="0">
                <a:latin typeface="Tempus Sans ITC" panose="04020404030D07020202" pitchFamily="82" charset="0"/>
              </a:rPr>
              <a:t>Nor heaven peep through the blanket of the dark,</a:t>
            </a:r>
            <a:br>
              <a:rPr lang="en-GB" sz="2400" b="1" dirty="0">
                <a:latin typeface="Tempus Sans ITC" panose="04020404030D07020202" pitchFamily="82" charset="0"/>
              </a:rPr>
            </a:br>
            <a:r>
              <a:rPr lang="en-GB" sz="2400" b="1" dirty="0">
                <a:latin typeface="Tempus Sans ITC" panose="04020404030D07020202" pitchFamily="82" charset="0"/>
              </a:rPr>
              <a:t>To cry 'Hold, hold!'</a:t>
            </a:r>
            <a:endParaRPr lang="en-GB" sz="2400" b="1" dirty="0" smtClean="0">
              <a:latin typeface="Tempus Sans ITC" panose="04020404030D07020202" pitchFamily="82" charset="0"/>
            </a:endParaRPr>
          </a:p>
          <a:p>
            <a:endParaRPr lang="en-GB" dirty="0"/>
          </a:p>
          <a:p>
            <a:endParaRPr lang="en-GB" dirty="0" smtClean="0"/>
          </a:p>
        </p:txBody>
      </p:sp>
    </p:spTree>
    <p:extLst>
      <p:ext uri="{BB962C8B-B14F-4D97-AF65-F5344CB8AC3E}">
        <p14:creationId xmlns:p14="http://schemas.microsoft.com/office/powerpoint/2010/main" val="3949823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othic #london #dark #horror #scary #city #street #lond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554" y="1664898"/>
            <a:ext cx="5193101" cy="51931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79724"/>
            <a:ext cx="12192000" cy="1569660"/>
          </a:xfrm>
          <a:prstGeom prst="rect">
            <a:avLst/>
          </a:prstGeom>
          <a:noFill/>
        </p:spPr>
        <p:txBody>
          <a:bodyPr wrap="square" rtlCol="0">
            <a:spAutoFit/>
          </a:bodyPr>
          <a:lstStyle/>
          <a:p>
            <a:pPr algn="ctr"/>
            <a:r>
              <a:rPr lang="en-GB" sz="2400" b="1" dirty="0" smtClean="0">
                <a:latin typeface="Tempus Sans ITC" panose="04020404030D07020202" pitchFamily="82" charset="0"/>
              </a:rPr>
              <a:t>Dr Jekyll and Mr Hyde</a:t>
            </a:r>
          </a:p>
          <a:p>
            <a:pPr algn="ctr"/>
            <a:endParaRPr lang="en-GB" sz="2400" b="1" dirty="0">
              <a:latin typeface="Tempus Sans ITC" panose="04020404030D07020202" pitchFamily="82" charset="0"/>
            </a:endParaRPr>
          </a:p>
          <a:p>
            <a:pPr algn="ctr"/>
            <a:r>
              <a:rPr lang="en-GB" sz="2400" b="1" dirty="0" smtClean="0">
                <a:latin typeface="Tempus Sans ITC" panose="04020404030D07020202" pitchFamily="82" charset="0"/>
              </a:rPr>
              <a:t>Where is Mr Enfield coming from? What has he been doing? </a:t>
            </a:r>
          </a:p>
          <a:p>
            <a:pPr algn="ctr"/>
            <a:r>
              <a:rPr lang="en-GB" sz="2400" b="1" dirty="0" smtClean="0">
                <a:latin typeface="Tempus Sans ITC" panose="04020404030D07020202" pitchFamily="82" charset="0"/>
              </a:rPr>
              <a:t>What is the atmosphere in the street?</a:t>
            </a:r>
            <a:endParaRPr lang="en-GB" sz="2400" b="1" dirty="0">
              <a:latin typeface="Tempus Sans ITC" panose="04020404030D07020202" pitchFamily="82" charset="0"/>
            </a:endParaRPr>
          </a:p>
        </p:txBody>
      </p:sp>
    </p:spTree>
    <p:extLst>
      <p:ext uri="{BB962C8B-B14F-4D97-AF65-F5344CB8AC3E}">
        <p14:creationId xmlns:p14="http://schemas.microsoft.com/office/powerpoint/2010/main" val="2591856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7970" y="733245"/>
            <a:ext cx="10990052" cy="5139869"/>
          </a:xfrm>
          <a:prstGeom prst="rect">
            <a:avLst/>
          </a:prstGeom>
          <a:noFill/>
        </p:spPr>
        <p:txBody>
          <a:bodyPr wrap="square" rtlCol="0">
            <a:spAutoFit/>
          </a:bodyPr>
          <a:lstStyle/>
          <a:p>
            <a:r>
              <a:rPr lang="en-GB" sz="3200" b="1" dirty="0" smtClean="0">
                <a:latin typeface="Tempus Sans ITC" panose="04020404030D07020202" pitchFamily="82" charset="0"/>
              </a:rPr>
              <a:t>Dr Jekyll and Mr Hyde</a:t>
            </a:r>
          </a:p>
          <a:p>
            <a:endParaRPr lang="en-GB" sz="3200" b="1" dirty="0">
              <a:latin typeface="Tempus Sans ITC" panose="04020404030D07020202" pitchFamily="82" charset="0"/>
            </a:endParaRPr>
          </a:p>
          <a:p>
            <a:r>
              <a:rPr lang="en-GB" sz="3200" b="1" dirty="0" smtClean="0">
                <a:latin typeface="Tempus Sans ITC" panose="04020404030D07020202" pitchFamily="82" charset="0"/>
              </a:rPr>
              <a:t>Write </a:t>
            </a:r>
            <a:r>
              <a:rPr lang="en-GB" sz="3200" b="1" dirty="0">
                <a:latin typeface="Tempus Sans ITC" panose="04020404030D07020202" pitchFamily="82" charset="0"/>
              </a:rPr>
              <a:t>a short creative writing piece about Richard Enfield returning home early in the morning and witnessing Hyde trampling the little </a:t>
            </a:r>
            <a:r>
              <a:rPr lang="en-GB" sz="3200" b="1" dirty="0" smtClean="0">
                <a:latin typeface="Tempus Sans ITC" panose="04020404030D07020202" pitchFamily="82" charset="0"/>
              </a:rPr>
              <a:t>girl</a:t>
            </a:r>
          </a:p>
          <a:p>
            <a:endParaRPr lang="en-GB" sz="3200" b="1" dirty="0">
              <a:latin typeface="Tempus Sans ITC" panose="04020404030D07020202" pitchFamily="82" charset="0"/>
            </a:endParaRPr>
          </a:p>
          <a:p>
            <a:endParaRPr lang="en-GB" sz="3200" b="1" dirty="0" smtClean="0">
              <a:latin typeface="Tempus Sans ITC" panose="04020404030D07020202" pitchFamily="82" charset="0"/>
            </a:endParaRPr>
          </a:p>
          <a:p>
            <a:endParaRPr lang="en-GB" sz="2400" b="1" dirty="0">
              <a:latin typeface="Tempus Sans ITC" panose="04020404030D07020202" pitchFamily="82" charset="0"/>
            </a:endParaRPr>
          </a:p>
          <a:p>
            <a:r>
              <a:rPr lang="en-GB" sz="2400" b="1" dirty="0">
                <a:solidFill>
                  <a:srgbClr val="FF0000"/>
                </a:solidFill>
                <a:latin typeface="Tempus Sans ITC" panose="04020404030D07020202" pitchFamily="82" charset="0"/>
              </a:rPr>
              <a:t>Use literary techniques! Simile, Metaphor, Personification, Pathetic Fallacy, Hyperbole, Oxymoron, Emotive Language, Onomatopoeia</a:t>
            </a:r>
            <a:endParaRPr lang="en-GB" sz="2400" dirty="0"/>
          </a:p>
          <a:p>
            <a:endParaRPr lang="en-GB" sz="3200" b="1" dirty="0">
              <a:latin typeface="Tempus Sans ITC" panose="04020404030D07020202" pitchFamily="82" charset="0"/>
            </a:endParaRPr>
          </a:p>
        </p:txBody>
      </p:sp>
    </p:spTree>
    <p:extLst>
      <p:ext uri="{BB962C8B-B14F-4D97-AF65-F5344CB8AC3E}">
        <p14:creationId xmlns:p14="http://schemas.microsoft.com/office/powerpoint/2010/main" val="1551905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4732" y="1604513"/>
            <a:ext cx="9506309" cy="2308324"/>
          </a:xfrm>
          <a:prstGeom prst="rect">
            <a:avLst/>
          </a:prstGeom>
          <a:noFill/>
        </p:spPr>
        <p:txBody>
          <a:bodyPr wrap="square" rtlCol="0">
            <a:spAutoFit/>
          </a:bodyPr>
          <a:lstStyle/>
          <a:p>
            <a:pPr algn="ctr"/>
            <a:r>
              <a:rPr lang="en-GB" sz="7200" b="1" dirty="0" smtClean="0">
                <a:latin typeface="Tempus Sans ITC" panose="04020404030D07020202" pitchFamily="82" charset="0"/>
              </a:rPr>
              <a:t>Focus on </a:t>
            </a:r>
          </a:p>
          <a:p>
            <a:pPr algn="ctr"/>
            <a:r>
              <a:rPr lang="en-GB" sz="7200" b="1" dirty="0" smtClean="0">
                <a:latin typeface="Tempus Sans ITC" panose="04020404030D07020202" pitchFamily="82" charset="0"/>
              </a:rPr>
              <a:t>Narrative Openings</a:t>
            </a:r>
            <a:endParaRPr lang="en-GB" sz="7200" b="1" dirty="0">
              <a:latin typeface="Tempus Sans ITC" panose="04020404030D07020202" pitchFamily="82" charset="0"/>
            </a:endParaRPr>
          </a:p>
        </p:txBody>
      </p:sp>
    </p:spTree>
    <p:extLst>
      <p:ext uri="{BB962C8B-B14F-4D97-AF65-F5344CB8AC3E}">
        <p14:creationId xmlns:p14="http://schemas.microsoft.com/office/powerpoint/2010/main" val="34145470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5547" y="534838"/>
            <a:ext cx="11455880" cy="5601533"/>
          </a:xfrm>
          <a:prstGeom prst="rect">
            <a:avLst/>
          </a:prstGeom>
          <a:noFill/>
        </p:spPr>
        <p:txBody>
          <a:bodyPr wrap="square" rtlCol="0">
            <a:spAutoFit/>
          </a:bodyPr>
          <a:lstStyle/>
          <a:p>
            <a:pPr>
              <a:spcBef>
                <a:spcPct val="50000"/>
              </a:spcBef>
            </a:pPr>
            <a:r>
              <a:rPr lang="en-GB" altLang="en-US" sz="4000" b="1" u="sng" dirty="0" smtClean="0">
                <a:latin typeface="Tempus Sans ITC" panose="04020404030D07020202" pitchFamily="82" charset="0"/>
              </a:rPr>
              <a:t>Narrative Hooks </a:t>
            </a:r>
            <a:r>
              <a:rPr lang="en-GB" altLang="en-US" sz="4000" b="1" u="sng" dirty="0">
                <a:latin typeface="Tempus Sans ITC" panose="04020404030D07020202" pitchFamily="82" charset="0"/>
              </a:rPr>
              <a:t>can be</a:t>
            </a:r>
            <a:r>
              <a:rPr lang="en-GB" altLang="en-US" sz="4000" b="1" u="sng" dirty="0" smtClean="0">
                <a:latin typeface="Tempus Sans ITC" panose="04020404030D07020202" pitchFamily="82" charset="0"/>
              </a:rPr>
              <a:t>:</a:t>
            </a:r>
          </a:p>
          <a:p>
            <a:pPr>
              <a:spcBef>
                <a:spcPct val="50000"/>
              </a:spcBef>
            </a:pPr>
            <a:endParaRPr lang="en-GB" altLang="en-US" sz="4000" b="1" u="sng" dirty="0">
              <a:solidFill>
                <a:srgbClr val="FF0000"/>
              </a:solidFill>
              <a:latin typeface="Tempus Sans ITC" panose="04020404030D07020202" pitchFamily="82" charset="0"/>
            </a:endParaRPr>
          </a:p>
          <a:p>
            <a:pPr marL="457200" indent="-457200">
              <a:buFont typeface="Arial" panose="020B0604020202020204" pitchFamily="34" charset="0"/>
              <a:buChar char="•"/>
            </a:pPr>
            <a:r>
              <a:rPr lang="en-GB" altLang="en-US" sz="4000" b="1" dirty="0">
                <a:solidFill>
                  <a:srgbClr val="FF0000"/>
                </a:solidFill>
                <a:latin typeface="Tempus Sans ITC" panose="04020404030D07020202" pitchFamily="82" charset="0"/>
              </a:rPr>
              <a:t>funny </a:t>
            </a:r>
            <a:r>
              <a:rPr lang="en-GB" altLang="en-US" sz="4000" b="1" dirty="0">
                <a:latin typeface="Tempus Sans ITC" panose="04020404030D07020202" pitchFamily="82" charset="0"/>
              </a:rPr>
              <a:t>– appeal to the reader’s sense of humour</a:t>
            </a:r>
          </a:p>
          <a:p>
            <a:pPr marL="457200" indent="-457200">
              <a:buFont typeface="Arial" panose="020B0604020202020204" pitchFamily="34" charset="0"/>
              <a:buChar char="•"/>
            </a:pPr>
            <a:r>
              <a:rPr lang="en-GB" altLang="en-US" sz="4000" b="1" dirty="0">
                <a:solidFill>
                  <a:srgbClr val="FF0000"/>
                </a:solidFill>
                <a:latin typeface="Tempus Sans ITC" panose="04020404030D07020202" pitchFamily="82" charset="0"/>
              </a:rPr>
              <a:t>atmospheric</a:t>
            </a:r>
            <a:r>
              <a:rPr lang="en-GB" altLang="en-US" sz="4000" b="1" dirty="0">
                <a:latin typeface="Tempus Sans ITC" panose="04020404030D07020202" pitchFamily="82" charset="0"/>
              </a:rPr>
              <a:t> – evoke a particular mood through</a:t>
            </a:r>
            <a:br>
              <a:rPr lang="en-GB" altLang="en-US" sz="4000" b="1" dirty="0">
                <a:latin typeface="Tempus Sans ITC" panose="04020404030D07020202" pitchFamily="82" charset="0"/>
              </a:rPr>
            </a:br>
            <a:r>
              <a:rPr lang="en-GB" altLang="en-US" sz="4000" b="1" dirty="0">
                <a:latin typeface="Tempus Sans ITC" panose="04020404030D07020202" pitchFamily="82" charset="0"/>
              </a:rPr>
              <a:t>    description of a place or emotion</a:t>
            </a:r>
          </a:p>
          <a:p>
            <a:pPr marL="457200" indent="-457200">
              <a:buFont typeface="Arial" panose="020B0604020202020204" pitchFamily="34" charset="0"/>
              <a:buChar char="•"/>
            </a:pPr>
            <a:r>
              <a:rPr lang="en-GB" altLang="en-US" sz="4000" b="1" dirty="0">
                <a:solidFill>
                  <a:srgbClr val="FF0000"/>
                </a:solidFill>
                <a:latin typeface="Tempus Sans ITC" panose="04020404030D07020202" pitchFamily="82" charset="0"/>
              </a:rPr>
              <a:t>speech</a:t>
            </a:r>
            <a:r>
              <a:rPr lang="en-GB" altLang="en-US" sz="4000" b="1" dirty="0">
                <a:latin typeface="Tempus Sans ITC" panose="04020404030D07020202" pitchFamily="82" charset="0"/>
              </a:rPr>
              <a:t> – capture the immediate action and scene</a:t>
            </a:r>
          </a:p>
          <a:p>
            <a:pPr marL="457200" indent="-457200">
              <a:buFont typeface="Arial" panose="020B0604020202020204" pitchFamily="34" charset="0"/>
              <a:buChar char="•"/>
            </a:pPr>
            <a:r>
              <a:rPr lang="en-GB" altLang="en-US" sz="4000" b="1" dirty="0">
                <a:solidFill>
                  <a:srgbClr val="FF0000"/>
                </a:solidFill>
                <a:latin typeface="Tempus Sans ITC" panose="04020404030D07020202" pitchFamily="82" charset="0"/>
              </a:rPr>
              <a:t>direct address </a:t>
            </a:r>
            <a:r>
              <a:rPr lang="en-GB" altLang="en-US" sz="4000" b="1" dirty="0">
                <a:latin typeface="Tempus Sans ITC" panose="04020404030D07020202" pitchFamily="82" charset="0"/>
              </a:rPr>
              <a:t>– talk directly to the reader</a:t>
            </a:r>
          </a:p>
          <a:p>
            <a:pPr marL="457200" indent="-457200">
              <a:buFont typeface="Arial" panose="020B0604020202020204" pitchFamily="34" charset="0"/>
              <a:buChar char="•"/>
            </a:pPr>
            <a:r>
              <a:rPr lang="en-GB" altLang="en-US" sz="4000" b="1" dirty="0">
                <a:solidFill>
                  <a:srgbClr val="FF0000"/>
                </a:solidFill>
                <a:latin typeface="Tempus Sans ITC" panose="04020404030D07020202" pitchFamily="82" charset="0"/>
              </a:rPr>
              <a:t>question</a:t>
            </a:r>
            <a:r>
              <a:rPr lang="en-GB" altLang="en-US" sz="4000" b="1" dirty="0">
                <a:solidFill>
                  <a:srgbClr val="FF6600"/>
                </a:solidFill>
                <a:latin typeface="Tempus Sans ITC" panose="04020404030D07020202" pitchFamily="82" charset="0"/>
              </a:rPr>
              <a:t> </a:t>
            </a:r>
            <a:r>
              <a:rPr lang="en-GB" altLang="en-US" sz="4000" b="1" dirty="0">
                <a:latin typeface="Tempus Sans ITC" panose="04020404030D07020202" pitchFamily="82" charset="0"/>
              </a:rPr>
              <a:t>– encourage the reader to find an answer </a:t>
            </a:r>
            <a:endParaRPr lang="en-US" altLang="en-US" sz="4000" b="1" dirty="0">
              <a:latin typeface="Tempus Sans ITC" panose="04020404030D07020202" pitchFamily="82" charset="0"/>
            </a:endParaRPr>
          </a:p>
          <a:p>
            <a:endParaRPr lang="en-GB" dirty="0"/>
          </a:p>
        </p:txBody>
      </p:sp>
    </p:spTree>
    <p:extLst>
      <p:ext uri="{BB962C8B-B14F-4D97-AF65-F5344CB8AC3E}">
        <p14:creationId xmlns:p14="http://schemas.microsoft.com/office/powerpoint/2010/main" val="23524456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4 best An Inspector Calls: Setting images on Pinteres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440" y="1335388"/>
            <a:ext cx="6498146" cy="52201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72681" y="258170"/>
            <a:ext cx="7335663" cy="1077218"/>
          </a:xfrm>
          <a:prstGeom prst="rect">
            <a:avLst/>
          </a:prstGeom>
          <a:noFill/>
        </p:spPr>
        <p:txBody>
          <a:bodyPr wrap="none" rtlCol="0">
            <a:spAutoFit/>
          </a:bodyPr>
          <a:lstStyle/>
          <a:p>
            <a:pPr algn="ctr"/>
            <a:r>
              <a:rPr lang="en-GB" sz="3200" b="1" dirty="0" smtClean="0">
                <a:latin typeface="Tempus Sans ITC" panose="04020404030D07020202" pitchFamily="82" charset="0"/>
              </a:rPr>
              <a:t>An Inspector Calls </a:t>
            </a:r>
          </a:p>
          <a:p>
            <a:pPr algn="ctr"/>
            <a:r>
              <a:rPr lang="en-GB" sz="3200" b="1" dirty="0" smtClean="0">
                <a:latin typeface="Tempus Sans ITC" panose="04020404030D07020202" pitchFamily="82" charset="0"/>
              </a:rPr>
              <a:t>What does this image make you think of?</a:t>
            </a:r>
            <a:endParaRPr lang="en-GB" sz="3200" b="1" dirty="0">
              <a:latin typeface="Tempus Sans ITC" panose="04020404030D07020202" pitchFamily="82" charset="0"/>
            </a:endParaRPr>
          </a:p>
        </p:txBody>
      </p:sp>
    </p:spTree>
    <p:extLst>
      <p:ext uri="{BB962C8B-B14F-4D97-AF65-F5344CB8AC3E}">
        <p14:creationId xmlns:p14="http://schemas.microsoft.com/office/powerpoint/2010/main" val="6963530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6596" y="785004"/>
            <a:ext cx="11119449" cy="4678204"/>
          </a:xfrm>
          <a:prstGeom prst="rect">
            <a:avLst/>
          </a:prstGeom>
          <a:noFill/>
        </p:spPr>
        <p:txBody>
          <a:bodyPr wrap="square" rtlCol="0">
            <a:spAutoFit/>
          </a:bodyPr>
          <a:lstStyle/>
          <a:p>
            <a:r>
              <a:rPr lang="en-GB" sz="4000" b="1" dirty="0">
                <a:latin typeface="Tempus Sans ITC" panose="04020404030D07020202" pitchFamily="82" charset="0"/>
              </a:rPr>
              <a:t>Write </a:t>
            </a:r>
            <a:r>
              <a:rPr lang="en-GB" sz="4000" b="1" dirty="0" smtClean="0">
                <a:latin typeface="Tempus Sans ITC" panose="04020404030D07020202" pitchFamily="82" charset="0"/>
              </a:rPr>
              <a:t>an opening </a:t>
            </a:r>
            <a:r>
              <a:rPr lang="en-GB" sz="4000" b="1" dirty="0">
                <a:latin typeface="Tempus Sans ITC" panose="04020404030D07020202" pitchFamily="82" charset="0"/>
              </a:rPr>
              <a:t>for ‘An Inspector Calls’ from Edna’s perspective </a:t>
            </a:r>
            <a:r>
              <a:rPr lang="en-GB" sz="4000" b="1" dirty="0" smtClean="0">
                <a:latin typeface="Tempus Sans ITC" panose="04020404030D07020202" pitchFamily="82" charset="0"/>
              </a:rPr>
              <a:t>using:</a:t>
            </a:r>
          </a:p>
          <a:p>
            <a:endParaRPr lang="en-GB" sz="4000" b="1" dirty="0">
              <a:latin typeface="Tempus Sans ITC" panose="04020404030D07020202" pitchFamily="82" charset="0"/>
            </a:endParaRPr>
          </a:p>
          <a:p>
            <a:r>
              <a:rPr lang="en-GB" sz="4000" b="1" dirty="0">
                <a:latin typeface="Tempus Sans ITC" panose="04020404030D07020202" pitchFamily="82" charset="0"/>
              </a:rPr>
              <a:t>-question and addressing the reader</a:t>
            </a:r>
          </a:p>
          <a:p>
            <a:r>
              <a:rPr lang="en-GB" sz="4000" b="1" dirty="0">
                <a:latin typeface="Tempus Sans ITC" panose="04020404030D07020202" pitchFamily="82" charset="0"/>
              </a:rPr>
              <a:t>-atmospheric</a:t>
            </a:r>
          </a:p>
          <a:p>
            <a:r>
              <a:rPr lang="en-GB" sz="4000" b="1" dirty="0">
                <a:latin typeface="Tempus Sans ITC" panose="04020404030D07020202" pitchFamily="82" charset="0"/>
              </a:rPr>
              <a:t>-speech</a:t>
            </a:r>
          </a:p>
          <a:p>
            <a:r>
              <a:rPr lang="en-GB" sz="4000" b="1" dirty="0">
                <a:latin typeface="Tempus Sans ITC" panose="04020404030D07020202" pitchFamily="82" charset="0"/>
              </a:rPr>
              <a:t>-humour</a:t>
            </a:r>
          </a:p>
          <a:p>
            <a:endParaRPr lang="en-GB" dirty="0"/>
          </a:p>
        </p:txBody>
      </p:sp>
    </p:spTree>
    <p:extLst>
      <p:ext uri="{BB962C8B-B14F-4D97-AF65-F5344CB8AC3E}">
        <p14:creationId xmlns:p14="http://schemas.microsoft.com/office/powerpoint/2010/main" val="4198037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4732" y="1604513"/>
            <a:ext cx="9506309" cy="2308324"/>
          </a:xfrm>
          <a:prstGeom prst="rect">
            <a:avLst/>
          </a:prstGeom>
          <a:noFill/>
        </p:spPr>
        <p:txBody>
          <a:bodyPr wrap="square" rtlCol="0">
            <a:spAutoFit/>
          </a:bodyPr>
          <a:lstStyle/>
          <a:p>
            <a:pPr algn="ctr"/>
            <a:r>
              <a:rPr lang="en-GB" sz="7200" b="1" dirty="0" smtClean="0">
                <a:latin typeface="Tempus Sans ITC" panose="04020404030D07020202" pitchFamily="82" charset="0"/>
              </a:rPr>
              <a:t>Focus on Characterisation</a:t>
            </a:r>
            <a:endParaRPr lang="en-GB" sz="7200" b="1" dirty="0">
              <a:latin typeface="Tempus Sans ITC" panose="04020404030D07020202" pitchFamily="82" charset="0"/>
            </a:endParaRPr>
          </a:p>
        </p:txBody>
      </p:sp>
    </p:spTree>
    <p:extLst>
      <p:ext uri="{BB962C8B-B14F-4D97-AF65-F5344CB8AC3E}">
        <p14:creationId xmlns:p14="http://schemas.microsoft.com/office/powerpoint/2010/main" val="8835667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p;quot;Kamikaze&amp;quot;, Farkhad Kireev (Фархад Киреев) | aviation ar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9866" y="1595887"/>
            <a:ext cx="5865949" cy="52017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56358" y="276045"/>
            <a:ext cx="9326592" cy="1200329"/>
          </a:xfrm>
          <a:prstGeom prst="rect">
            <a:avLst/>
          </a:prstGeom>
          <a:noFill/>
        </p:spPr>
        <p:txBody>
          <a:bodyPr wrap="none" rtlCol="0">
            <a:spAutoFit/>
          </a:bodyPr>
          <a:lstStyle/>
          <a:p>
            <a:pPr algn="ctr"/>
            <a:r>
              <a:rPr lang="en-GB" sz="2400" b="1" dirty="0" smtClean="0">
                <a:latin typeface="Tempus Sans ITC" panose="04020404030D07020202" pitchFamily="82" charset="0"/>
              </a:rPr>
              <a:t>Poetry: ‘Kamikaze’</a:t>
            </a:r>
          </a:p>
          <a:p>
            <a:pPr algn="ctr"/>
            <a:r>
              <a:rPr lang="en-GB" sz="2400" b="1" dirty="0" smtClean="0">
                <a:latin typeface="Tempus Sans ITC" panose="04020404030D07020202" pitchFamily="82" charset="0"/>
              </a:rPr>
              <a:t>What is happening in this picture? How is the kamikaze soldier feeling? </a:t>
            </a:r>
          </a:p>
          <a:p>
            <a:pPr algn="ctr"/>
            <a:r>
              <a:rPr lang="en-GB" sz="2400" b="1" dirty="0" smtClean="0">
                <a:latin typeface="Tempus Sans ITC" panose="04020404030D07020202" pitchFamily="82" charset="0"/>
              </a:rPr>
              <a:t>What is he thinking of?</a:t>
            </a:r>
            <a:endParaRPr lang="en-GB" sz="2400" b="1" dirty="0">
              <a:latin typeface="Tempus Sans ITC" panose="04020404030D07020202" pitchFamily="82" charset="0"/>
            </a:endParaRPr>
          </a:p>
        </p:txBody>
      </p:sp>
    </p:spTree>
    <p:extLst>
      <p:ext uri="{BB962C8B-B14F-4D97-AF65-F5344CB8AC3E}">
        <p14:creationId xmlns:p14="http://schemas.microsoft.com/office/powerpoint/2010/main" val="32812325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9947" y="448574"/>
            <a:ext cx="11050438" cy="6247864"/>
          </a:xfrm>
          <a:prstGeom prst="rect">
            <a:avLst/>
          </a:prstGeom>
          <a:noFill/>
        </p:spPr>
        <p:txBody>
          <a:bodyPr wrap="square" rtlCol="0">
            <a:spAutoFit/>
          </a:bodyPr>
          <a:lstStyle/>
          <a:p>
            <a:r>
              <a:rPr lang="en-GB" sz="4000" b="1" dirty="0" smtClean="0">
                <a:latin typeface="Tempus Sans ITC" panose="04020404030D07020202" pitchFamily="82" charset="0"/>
              </a:rPr>
              <a:t>Poetry: ‘Kamikaze’</a:t>
            </a:r>
          </a:p>
          <a:p>
            <a:endParaRPr lang="en-GB" sz="4000" b="1" dirty="0" smtClean="0">
              <a:latin typeface="Tempus Sans ITC" panose="04020404030D07020202" pitchFamily="82" charset="0"/>
            </a:endParaRPr>
          </a:p>
          <a:p>
            <a:r>
              <a:rPr lang="en-GB" sz="4000" b="1" dirty="0" smtClean="0">
                <a:latin typeface="Tempus Sans ITC" panose="04020404030D07020202" pitchFamily="82" charset="0"/>
              </a:rPr>
              <a:t>Write </a:t>
            </a:r>
            <a:r>
              <a:rPr lang="en-GB" sz="4000" b="1" dirty="0">
                <a:latin typeface="Tempus Sans ITC" panose="04020404030D07020202" pitchFamily="82" charset="0"/>
              </a:rPr>
              <a:t>the opening to a story based on ‘Kamikaze’ using </a:t>
            </a:r>
            <a:r>
              <a:rPr lang="en-GB" sz="4000" b="1" dirty="0" smtClean="0">
                <a:latin typeface="Tempus Sans ITC" panose="04020404030D07020202" pitchFamily="82" charset="0"/>
              </a:rPr>
              <a:t>one or more </a:t>
            </a:r>
            <a:r>
              <a:rPr lang="en-GB" sz="4000" b="1" dirty="0">
                <a:latin typeface="Tempus Sans ITC" panose="04020404030D07020202" pitchFamily="82" charset="0"/>
              </a:rPr>
              <a:t>of the following narrative hooks</a:t>
            </a:r>
            <a:r>
              <a:rPr lang="en-GB" sz="4000" b="1" dirty="0" smtClean="0">
                <a:latin typeface="Tempus Sans ITC" panose="04020404030D07020202" pitchFamily="82" charset="0"/>
              </a:rPr>
              <a:t>:</a:t>
            </a:r>
          </a:p>
          <a:p>
            <a:r>
              <a:rPr lang="en-GB" sz="4000" b="1" dirty="0" smtClean="0">
                <a:latin typeface="Tempus Sans ITC" panose="04020404030D07020202" pitchFamily="82" charset="0"/>
              </a:rPr>
              <a:t> </a:t>
            </a:r>
            <a:endParaRPr lang="en-GB" sz="4000" b="1" dirty="0">
              <a:latin typeface="Tempus Sans ITC" panose="04020404030D07020202" pitchFamily="82" charset="0"/>
            </a:endParaRPr>
          </a:p>
          <a:p>
            <a:r>
              <a:rPr lang="en-GB" sz="4000" b="1" dirty="0">
                <a:latin typeface="Tempus Sans ITC" panose="04020404030D07020202" pitchFamily="82" charset="0"/>
              </a:rPr>
              <a:t>-question and addressing the reader</a:t>
            </a:r>
          </a:p>
          <a:p>
            <a:r>
              <a:rPr lang="en-GB" sz="4000" b="1" dirty="0">
                <a:latin typeface="Tempus Sans ITC" panose="04020404030D07020202" pitchFamily="82" charset="0"/>
              </a:rPr>
              <a:t>-atmospheric</a:t>
            </a:r>
          </a:p>
          <a:p>
            <a:r>
              <a:rPr lang="en-GB" sz="4000" b="1" dirty="0">
                <a:latin typeface="Tempus Sans ITC" panose="04020404030D07020202" pitchFamily="82" charset="0"/>
              </a:rPr>
              <a:t>-speech</a:t>
            </a:r>
          </a:p>
          <a:p>
            <a:r>
              <a:rPr lang="en-GB" sz="4000" b="1" dirty="0">
                <a:latin typeface="Tempus Sans ITC" panose="04020404030D07020202" pitchFamily="82" charset="0"/>
              </a:rPr>
              <a:t>-humour</a:t>
            </a:r>
          </a:p>
        </p:txBody>
      </p:sp>
    </p:spTree>
    <p:extLst>
      <p:ext uri="{BB962C8B-B14F-4D97-AF65-F5344CB8AC3E}">
        <p14:creationId xmlns:p14="http://schemas.microsoft.com/office/powerpoint/2010/main" val="20369987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0551" y="431321"/>
            <a:ext cx="5848709" cy="5632311"/>
          </a:xfrm>
          <a:prstGeom prst="rect">
            <a:avLst/>
          </a:prstGeom>
          <a:noFill/>
        </p:spPr>
        <p:txBody>
          <a:bodyPr wrap="square" rtlCol="0">
            <a:spAutoFit/>
          </a:bodyPr>
          <a:lstStyle/>
          <a:p>
            <a:r>
              <a:rPr lang="en-GB" sz="2400" b="1" dirty="0" smtClean="0">
                <a:latin typeface="Tempus Sans ITC" panose="04020404030D07020202" pitchFamily="82" charset="0"/>
              </a:rPr>
              <a:t>Text Extract: </a:t>
            </a:r>
          </a:p>
          <a:p>
            <a:endParaRPr lang="en-GB" sz="2400" b="1" dirty="0">
              <a:latin typeface="Tempus Sans ITC" panose="04020404030D07020202" pitchFamily="82" charset="0"/>
            </a:endParaRPr>
          </a:p>
          <a:p>
            <a:pPr fontAlgn="base"/>
            <a:r>
              <a:rPr lang="en-GB" sz="2400" b="1" dirty="0">
                <a:latin typeface="Tempus Sans ITC" panose="04020404030D07020202" pitchFamily="82" charset="0"/>
              </a:rPr>
              <a:t>Her father embarked at sunrise</a:t>
            </a:r>
            <a:br>
              <a:rPr lang="en-GB" sz="2400" b="1" dirty="0">
                <a:latin typeface="Tempus Sans ITC" panose="04020404030D07020202" pitchFamily="82" charset="0"/>
              </a:rPr>
            </a:br>
            <a:r>
              <a:rPr lang="en-GB" sz="2400" b="1" dirty="0">
                <a:latin typeface="Tempus Sans ITC" panose="04020404030D07020202" pitchFamily="82" charset="0"/>
              </a:rPr>
              <a:t>with a flask of water, a samurai sword</a:t>
            </a:r>
            <a:br>
              <a:rPr lang="en-GB" sz="2400" b="1" dirty="0">
                <a:latin typeface="Tempus Sans ITC" panose="04020404030D07020202" pitchFamily="82" charset="0"/>
              </a:rPr>
            </a:br>
            <a:r>
              <a:rPr lang="en-GB" sz="2400" b="1" dirty="0">
                <a:latin typeface="Tempus Sans ITC" panose="04020404030D07020202" pitchFamily="82" charset="0"/>
              </a:rPr>
              <a:t>in the cockpit, a shaven head</a:t>
            </a:r>
            <a:br>
              <a:rPr lang="en-GB" sz="2400" b="1" dirty="0">
                <a:latin typeface="Tempus Sans ITC" panose="04020404030D07020202" pitchFamily="82" charset="0"/>
              </a:rPr>
            </a:br>
            <a:r>
              <a:rPr lang="en-GB" sz="2400" b="1" dirty="0">
                <a:latin typeface="Tempus Sans ITC" panose="04020404030D07020202" pitchFamily="82" charset="0"/>
              </a:rPr>
              <a:t>full of powerful incantations</a:t>
            </a:r>
            <a:br>
              <a:rPr lang="en-GB" sz="2400" b="1" dirty="0">
                <a:latin typeface="Tempus Sans ITC" panose="04020404030D07020202" pitchFamily="82" charset="0"/>
              </a:rPr>
            </a:br>
            <a:r>
              <a:rPr lang="en-GB" sz="2400" b="1" dirty="0">
                <a:latin typeface="Tempus Sans ITC" panose="04020404030D07020202" pitchFamily="82" charset="0"/>
              </a:rPr>
              <a:t>and enough fuel for a one-way</a:t>
            </a:r>
            <a:br>
              <a:rPr lang="en-GB" sz="2400" b="1" dirty="0">
                <a:latin typeface="Tempus Sans ITC" panose="04020404030D07020202" pitchFamily="82" charset="0"/>
              </a:rPr>
            </a:br>
            <a:r>
              <a:rPr lang="en-GB" sz="2400" b="1" dirty="0">
                <a:latin typeface="Tempus Sans ITC" panose="04020404030D07020202" pitchFamily="82" charset="0"/>
              </a:rPr>
              <a:t>journey into </a:t>
            </a:r>
            <a:r>
              <a:rPr lang="en-GB" sz="2400" b="1" dirty="0" smtClean="0">
                <a:latin typeface="Tempus Sans ITC" panose="04020404030D07020202" pitchFamily="82" charset="0"/>
              </a:rPr>
              <a:t>history</a:t>
            </a:r>
          </a:p>
          <a:p>
            <a:pPr fontAlgn="base"/>
            <a:endParaRPr lang="en-GB" sz="2400" b="1" dirty="0">
              <a:latin typeface="Tempus Sans ITC" panose="04020404030D07020202" pitchFamily="82" charset="0"/>
            </a:endParaRPr>
          </a:p>
          <a:p>
            <a:pPr fontAlgn="base"/>
            <a:r>
              <a:rPr lang="en-GB" sz="2400" b="1" dirty="0">
                <a:latin typeface="Tempus Sans ITC" panose="04020404030D07020202" pitchFamily="82" charset="0"/>
              </a:rPr>
              <a:t>but half way there, she thought,</a:t>
            </a:r>
            <a:br>
              <a:rPr lang="en-GB" sz="2400" b="1" dirty="0">
                <a:latin typeface="Tempus Sans ITC" panose="04020404030D07020202" pitchFamily="82" charset="0"/>
              </a:rPr>
            </a:br>
            <a:r>
              <a:rPr lang="en-GB" sz="2400" b="1" dirty="0">
                <a:latin typeface="Tempus Sans ITC" panose="04020404030D07020202" pitchFamily="82" charset="0"/>
              </a:rPr>
              <a:t>recounting it later to her children,</a:t>
            </a:r>
            <a:br>
              <a:rPr lang="en-GB" sz="2400" b="1" dirty="0">
                <a:latin typeface="Tempus Sans ITC" panose="04020404030D07020202" pitchFamily="82" charset="0"/>
              </a:rPr>
            </a:br>
            <a:r>
              <a:rPr lang="en-GB" sz="2400" b="1" dirty="0">
                <a:latin typeface="Tempus Sans ITC" panose="04020404030D07020202" pitchFamily="82" charset="0"/>
              </a:rPr>
              <a:t>he must have looked far down</a:t>
            </a:r>
            <a:br>
              <a:rPr lang="en-GB" sz="2400" b="1" dirty="0">
                <a:latin typeface="Tempus Sans ITC" panose="04020404030D07020202" pitchFamily="82" charset="0"/>
              </a:rPr>
            </a:br>
            <a:r>
              <a:rPr lang="en-GB" sz="2400" b="1" dirty="0">
                <a:latin typeface="Tempus Sans ITC" panose="04020404030D07020202" pitchFamily="82" charset="0"/>
              </a:rPr>
              <a:t>at the little fishing boats</a:t>
            </a:r>
            <a:br>
              <a:rPr lang="en-GB" sz="2400" b="1" dirty="0">
                <a:latin typeface="Tempus Sans ITC" panose="04020404030D07020202" pitchFamily="82" charset="0"/>
              </a:rPr>
            </a:br>
            <a:r>
              <a:rPr lang="en-GB" sz="2400" b="1" dirty="0">
                <a:latin typeface="Tempus Sans ITC" panose="04020404030D07020202" pitchFamily="82" charset="0"/>
              </a:rPr>
              <a:t>strung out like bunting</a:t>
            </a:r>
            <a:br>
              <a:rPr lang="en-GB" sz="2400" b="1" dirty="0">
                <a:latin typeface="Tempus Sans ITC" panose="04020404030D07020202" pitchFamily="82" charset="0"/>
              </a:rPr>
            </a:br>
            <a:r>
              <a:rPr lang="en-GB" sz="2400" b="1" dirty="0">
                <a:latin typeface="Tempus Sans ITC" panose="04020404030D07020202" pitchFamily="82" charset="0"/>
              </a:rPr>
              <a:t>on a green-blue translucent </a:t>
            </a:r>
            <a:r>
              <a:rPr lang="en-GB" sz="2400" b="1" dirty="0" smtClean="0">
                <a:latin typeface="Tempus Sans ITC" panose="04020404030D07020202" pitchFamily="82" charset="0"/>
              </a:rPr>
              <a:t>sea</a:t>
            </a:r>
          </a:p>
        </p:txBody>
      </p:sp>
      <p:sp>
        <p:nvSpPr>
          <p:cNvPr id="5" name="TextBox 4"/>
          <p:cNvSpPr txBox="1"/>
          <p:nvPr/>
        </p:nvSpPr>
        <p:spPr>
          <a:xfrm>
            <a:off x="6556075" y="34506"/>
            <a:ext cx="5374256" cy="6647974"/>
          </a:xfrm>
          <a:prstGeom prst="rect">
            <a:avLst/>
          </a:prstGeom>
          <a:noFill/>
        </p:spPr>
        <p:txBody>
          <a:bodyPr wrap="square" rtlCol="0">
            <a:spAutoFit/>
          </a:bodyPr>
          <a:lstStyle/>
          <a:p>
            <a:pPr fontAlgn="base"/>
            <a:endParaRPr lang="en-GB" sz="2400" b="1" dirty="0">
              <a:latin typeface="Tempus Sans ITC" panose="04020404030D07020202" pitchFamily="82" charset="0"/>
            </a:endParaRPr>
          </a:p>
          <a:p>
            <a:pPr fontAlgn="base"/>
            <a:r>
              <a:rPr lang="en-GB" sz="2400" b="1" dirty="0">
                <a:latin typeface="Tempus Sans ITC" panose="04020404030D07020202" pitchFamily="82" charset="0"/>
              </a:rPr>
              <a:t>and beneath them, arcing in swathes</a:t>
            </a:r>
            <a:br>
              <a:rPr lang="en-GB" sz="2400" b="1" dirty="0">
                <a:latin typeface="Tempus Sans ITC" panose="04020404030D07020202" pitchFamily="82" charset="0"/>
              </a:rPr>
            </a:br>
            <a:r>
              <a:rPr lang="en-GB" sz="2400" b="1" dirty="0">
                <a:latin typeface="Tempus Sans ITC" panose="04020404030D07020202" pitchFamily="82" charset="0"/>
              </a:rPr>
              <a:t>like a huge flag waved first one way</a:t>
            </a:r>
            <a:br>
              <a:rPr lang="en-GB" sz="2400" b="1" dirty="0">
                <a:latin typeface="Tempus Sans ITC" panose="04020404030D07020202" pitchFamily="82" charset="0"/>
              </a:rPr>
            </a:br>
            <a:r>
              <a:rPr lang="en-GB" sz="2400" b="1" dirty="0">
                <a:latin typeface="Tempus Sans ITC" panose="04020404030D07020202" pitchFamily="82" charset="0"/>
              </a:rPr>
              <a:t>then the other in a figure of eight,</a:t>
            </a:r>
            <a:br>
              <a:rPr lang="en-GB" sz="2400" b="1" dirty="0">
                <a:latin typeface="Tempus Sans ITC" panose="04020404030D07020202" pitchFamily="82" charset="0"/>
              </a:rPr>
            </a:br>
            <a:r>
              <a:rPr lang="en-GB" sz="2400" b="1" dirty="0">
                <a:latin typeface="Tempus Sans ITC" panose="04020404030D07020202" pitchFamily="82" charset="0"/>
              </a:rPr>
              <a:t>the dark shoals of fishes</a:t>
            </a:r>
            <a:br>
              <a:rPr lang="en-GB" sz="2400" b="1" dirty="0">
                <a:latin typeface="Tempus Sans ITC" panose="04020404030D07020202" pitchFamily="82" charset="0"/>
              </a:rPr>
            </a:br>
            <a:r>
              <a:rPr lang="en-GB" sz="2400" b="1" dirty="0">
                <a:latin typeface="Tempus Sans ITC" panose="04020404030D07020202" pitchFamily="82" charset="0"/>
              </a:rPr>
              <a:t>flashing silver as their bellies</a:t>
            </a:r>
            <a:br>
              <a:rPr lang="en-GB" sz="2400" b="1" dirty="0">
                <a:latin typeface="Tempus Sans ITC" panose="04020404030D07020202" pitchFamily="82" charset="0"/>
              </a:rPr>
            </a:br>
            <a:r>
              <a:rPr lang="en-GB" sz="2400" b="1" dirty="0">
                <a:latin typeface="Tempus Sans ITC" panose="04020404030D07020202" pitchFamily="82" charset="0"/>
              </a:rPr>
              <a:t>swivelled towards the sun</a:t>
            </a:r>
          </a:p>
          <a:p>
            <a:pPr fontAlgn="base"/>
            <a:endParaRPr lang="en-GB" sz="2400" b="1" dirty="0">
              <a:latin typeface="Tempus Sans ITC" panose="04020404030D07020202" pitchFamily="82" charset="0"/>
            </a:endParaRPr>
          </a:p>
          <a:p>
            <a:pPr fontAlgn="base"/>
            <a:r>
              <a:rPr lang="en-GB" sz="2400" b="1" dirty="0">
                <a:latin typeface="Tempus Sans ITC" panose="04020404030D07020202" pitchFamily="82" charset="0"/>
              </a:rPr>
              <a:t>and remembered how he</a:t>
            </a:r>
            <a:br>
              <a:rPr lang="en-GB" sz="2400" b="1" dirty="0">
                <a:latin typeface="Tempus Sans ITC" panose="04020404030D07020202" pitchFamily="82" charset="0"/>
              </a:rPr>
            </a:br>
            <a:r>
              <a:rPr lang="en-GB" sz="2400" b="1" dirty="0">
                <a:latin typeface="Tempus Sans ITC" panose="04020404030D07020202" pitchFamily="82" charset="0"/>
              </a:rPr>
              <a:t>and his brothers waiting on the shore</a:t>
            </a:r>
            <a:br>
              <a:rPr lang="en-GB" sz="2400" b="1" dirty="0">
                <a:latin typeface="Tempus Sans ITC" panose="04020404030D07020202" pitchFamily="82" charset="0"/>
              </a:rPr>
            </a:br>
            <a:r>
              <a:rPr lang="en-GB" sz="2400" b="1" dirty="0">
                <a:latin typeface="Tempus Sans ITC" panose="04020404030D07020202" pitchFamily="82" charset="0"/>
              </a:rPr>
              <a:t>built cairns of pearl-grey pebbles</a:t>
            </a:r>
            <a:br>
              <a:rPr lang="en-GB" sz="2400" b="1" dirty="0">
                <a:latin typeface="Tempus Sans ITC" panose="04020404030D07020202" pitchFamily="82" charset="0"/>
              </a:rPr>
            </a:br>
            <a:r>
              <a:rPr lang="en-GB" sz="2400" b="1" dirty="0">
                <a:latin typeface="Tempus Sans ITC" panose="04020404030D07020202" pitchFamily="82" charset="0"/>
              </a:rPr>
              <a:t>to see whose withstood longest</a:t>
            </a:r>
            <a:br>
              <a:rPr lang="en-GB" sz="2400" b="1" dirty="0">
                <a:latin typeface="Tempus Sans ITC" panose="04020404030D07020202" pitchFamily="82" charset="0"/>
              </a:rPr>
            </a:br>
            <a:r>
              <a:rPr lang="en-GB" sz="2400" b="1" dirty="0">
                <a:latin typeface="Tempus Sans ITC" panose="04020404030D07020202" pitchFamily="82" charset="0"/>
              </a:rPr>
              <a:t>the turbulent inrush of breakers</a:t>
            </a:r>
            <a:br>
              <a:rPr lang="en-GB" sz="2400" b="1" dirty="0">
                <a:latin typeface="Tempus Sans ITC" panose="04020404030D07020202" pitchFamily="82" charset="0"/>
              </a:rPr>
            </a:br>
            <a:r>
              <a:rPr lang="en-GB" sz="2400" b="1" dirty="0">
                <a:latin typeface="Tempus Sans ITC" panose="04020404030D07020202" pitchFamily="82" charset="0"/>
              </a:rPr>
              <a:t>bringing their father’s boat safe</a:t>
            </a:r>
          </a:p>
          <a:p>
            <a:pPr fontAlgn="base"/>
            <a:endParaRPr lang="en-GB" sz="2400" b="1" dirty="0">
              <a:latin typeface="Tempus Sans ITC" panose="04020404030D07020202" pitchFamily="82" charset="0"/>
            </a:endParaRPr>
          </a:p>
          <a:p>
            <a:pPr fontAlgn="base"/>
            <a:r>
              <a:rPr lang="en-GB" sz="2400" b="1" dirty="0">
                <a:latin typeface="Tempus Sans ITC" panose="04020404030D07020202" pitchFamily="82" charset="0"/>
              </a:rPr>
              <a:t>– </a:t>
            </a:r>
            <a:r>
              <a:rPr lang="en-GB" sz="2400" b="1" i="1" dirty="0">
                <a:latin typeface="Tempus Sans ITC" panose="04020404030D07020202" pitchFamily="82" charset="0"/>
              </a:rPr>
              <a:t>yes, grandfather’s boat</a:t>
            </a:r>
            <a:r>
              <a:rPr lang="en-GB" sz="2400" b="1" dirty="0">
                <a:latin typeface="Tempus Sans ITC" panose="04020404030D07020202" pitchFamily="82" charset="0"/>
              </a:rPr>
              <a:t> – safe</a:t>
            </a:r>
            <a:br>
              <a:rPr lang="en-GB" sz="2400" b="1" dirty="0">
                <a:latin typeface="Tempus Sans ITC" panose="04020404030D07020202" pitchFamily="82" charset="0"/>
              </a:rPr>
            </a:br>
            <a:r>
              <a:rPr lang="en-GB" sz="2400" b="1" dirty="0">
                <a:latin typeface="Tempus Sans ITC" panose="04020404030D07020202" pitchFamily="82" charset="0"/>
              </a:rPr>
              <a:t>to the shore,</a:t>
            </a:r>
          </a:p>
          <a:p>
            <a:endParaRPr lang="en-GB" dirty="0"/>
          </a:p>
        </p:txBody>
      </p:sp>
    </p:spTree>
    <p:extLst>
      <p:ext uri="{BB962C8B-B14F-4D97-AF65-F5344CB8AC3E}">
        <p14:creationId xmlns:p14="http://schemas.microsoft.com/office/powerpoint/2010/main" val="19052647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4732" y="1604513"/>
            <a:ext cx="9506309" cy="2308324"/>
          </a:xfrm>
          <a:prstGeom prst="rect">
            <a:avLst/>
          </a:prstGeom>
          <a:noFill/>
        </p:spPr>
        <p:txBody>
          <a:bodyPr wrap="square" rtlCol="0">
            <a:spAutoFit/>
          </a:bodyPr>
          <a:lstStyle/>
          <a:p>
            <a:pPr algn="ctr"/>
            <a:r>
              <a:rPr lang="en-GB" sz="7200" b="1" dirty="0" smtClean="0">
                <a:latin typeface="Tempus Sans ITC" panose="04020404030D07020202" pitchFamily="82" charset="0"/>
              </a:rPr>
              <a:t>Focus on </a:t>
            </a:r>
          </a:p>
          <a:p>
            <a:pPr algn="ctr"/>
            <a:r>
              <a:rPr lang="en-GB" sz="7200" b="1" dirty="0" smtClean="0">
                <a:latin typeface="Tempus Sans ITC" panose="04020404030D07020202" pitchFamily="82" charset="0"/>
              </a:rPr>
              <a:t>Sentence Variation</a:t>
            </a:r>
            <a:endParaRPr lang="en-GB" sz="7200" b="1" dirty="0">
              <a:latin typeface="Tempus Sans ITC" panose="04020404030D07020202" pitchFamily="82" charset="0"/>
            </a:endParaRPr>
          </a:p>
        </p:txBody>
      </p:sp>
    </p:spTree>
    <p:extLst>
      <p:ext uri="{BB962C8B-B14F-4D97-AF65-F5344CB8AC3E}">
        <p14:creationId xmlns:p14="http://schemas.microsoft.com/office/powerpoint/2010/main" val="40391300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56290864"/>
              </p:ext>
            </p:extLst>
          </p:nvPr>
        </p:nvGraphicFramePr>
        <p:xfrm>
          <a:off x="0" y="781049"/>
          <a:ext cx="12192001" cy="6531889"/>
        </p:xfrm>
        <a:graphic>
          <a:graphicData uri="http://schemas.openxmlformats.org/drawingml/2006/table">
            <a:tbl>
              <a:tblPr firstRow="1" firstCol="1" bandRow="1">
                <a:tableStyleId>{5C22544A-7EE6-4342-B048-85BDC9FD1C3A}</a:tableStyleId>
              </a:tblPr>
              <a:tblGrid>
                <a:gridCol w="3890915">
                  <a:extLst>
                    <a:ext uri="{9D8B030D-6E8A-4147-A177-3AD203B41FA5}">
                      <a16:colId xmlns="" xmlns:a16="http://schemas.microsoft.com/office/drawing/2014/main" val="3279846205"/>
                    </a:ext>
                  </a:extLst>
                </a:gridCol>
                <a:gridCol w="8181298">
                  <a:extLst>
                    <a:ext uri="{9D8B030D-6E8A-4147-A177-3AD203B41FA5}">
                      <a16:colId xmlns="" xmlns:a16="http://schemas.microsoft.com/office/drawing/2014/main" val="2577210664"/>
                    </a:ext>
                  </a:extLst>
                </a:gridCol>
                <a:gridCol w="119788">
                  <a:extLst>
                    <a:ext uri="{9D8B030D-6E8A-4147-A177-3AD203B41FA5}">
                      <a16:colId xmlns="" xmlns:a16="http://schemas.microsoft.com/office/drawing/2014/main" val="1810401134"/>
                    </a:ext>
                  </a:extLst>
                </a:gridCol>
              </a:tblGrid>
              <a:tr h="647701">
                <a:tc>
                  <a:txBody>
                    <a:bodyPr/>
                    <a:lstStyle/>
                    <a:p>
                      <a:pPr>
                        <a:lnSpc>
                          <a:spcPct val="115000"/>
                        </a:lnSpc>
                        <a:spcAft>
                          <a:spcPts val="0"/>
                        </a:spcAft>
                      </a:pPr>
                      <a:r>
                        <a:rPr lang="en-GB" sz="2800" b="1" dirty="0">
                          <a:solidFill>
                            <a:schemeClr val="tx1"/>
                          </a:solidFill>
                          <a:effectLst/>
                          <a:latin typeface="Tempus Sans ITC" panose="04020404030D07020202" pitchFamily="82" charset="0"/>
                        </a:rPr>
                        <a:t>Technique</a:t>
                      </a:r>
                      <a:endParaRPr lang="en-GB" sz="1400" b="1" dirty="0">
                        <a:solidFill>
                          <a:schemeClr val="tx1"/>
                        </a:solidFill>
                        <a:effectLst/>
                        <a:latin typeface="Tempus Sans ITC" panose="04020404030D07020202" pitchFamily="82" charset="0"/>
                        <a:ea typeface="Calibri" panose="020F0502020204030204" pitchFamily="34" charset="0"/>
                        <a:cs typeface="Times New Roman" panose="02020603050405020304" pitchFamily="18" charset="0"/>
                      </a:endParaRPr>
                    </a:p>
                  </a:txBody>
                  <a:tcPr marL="47194" marR="47194" marT="0" marB="0">
                    <a:solidFill>
                      <a:schemeClr val="tx2">
                        <a:lumMod val="60000"/>
                        <a:lumOff val="40000"/>
                      </a:schemeClr>
                    </a:solidFill>
                  </a:tcPr>
                </a:tc>
                <a:tc>
                  <a:txBody>
                    <a:bodyPr/>
                    <a:lstStyle/>
                    <a:p>
                      <a:pPr>
                        <a:lnSpc>
                          <a:spcPct val="115000"/>
                        </a:lnSpc>
                        <a:spcAft>
                          <a:spcPts val="0"/>
                        </a:spcAft>
                      </a:pPr>
                      <a:r>
                        <a:rPr lang="en-GB" sz="2800" b="1" dirty="0">
                          <a:solidFill>
                            <a:schemeClr val="tx1"/>
                          </a:solidFill>
                          <a:effectLst/>
                          <a:latin typeface="Tempus Sans ITC" panose="04020404030D07020202" pitchFamily="82" charset="0"/>
                        </a:rPr>
                        <a:t>Example</a:t>
                      </a:r>
                      <a:endParaRPr lang="en-GB" sz="1400" b="1" dirty="0">
                        <a:solidFill>
                          <a:schemeClr val="tx1"/>
                        </a:solidFill>
                        <a:effectLst/>
                        <a:latin typeface="Tempus Sans ITC" panose="04020404030D07020202" pitchFamily="82" charset="0"/>
                        <a:ea typeface="Calibri" panose="020F0502020204030204" pitchFamily="34" charset="0"/>
                        <a:cs typeface="Times New Roman" panose="02020603050405020304" pitchFamily="18" charset="0"/>
                      </a:endParaRPr>
                    </a:p>
                  </a:txBody>
                  <a:tcPr marL="47194" marR="47194" marT="0" marB="0">
                    <a:solidFill>
                      <a:schemeClr val="tx2">
                        <a:lumMod val="60000"/>
                        <a:lumOff val="40000"/>
                      </a:schemeClr>
                    </a:solidFill>
                  </a:tcPr>
                </a:tc>
                <a:tc>
                  <a:txBody>
                    <a:bodyPr/>
                    <a:lstStyle/>
                    <a:p>
                      <a:pPr>
                        <a:lnSpc>
                          <a:spcPct val="115000"/>
                        </a:lnSpc>
                        <a:spcAft>
                          <a:spcPts val="0"/>
                        </a:spcAft>
                      </a:pP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194" marR="47194" marT="0" marB="0">
                    <a:solidFill>
                      <a:schemeClr val="tx2">
                        <a:lumMod val="60000"/>
                        <a:lumOff val="40000"/>
                      </a:schemeClr>
                    </a:solidFill>
                  </a:tcPr>
                </a:tc>
                <a:extLst>
                  <a:ext uri="{0D108BD9-81ED-4DB2-BD59-A6C34878D82A}">
                    <a16:rowId xmlns="" xmlns:a16="http://schemas.microsoft.com/office/drawing/2014/main" val="576113943"/>
                  </a:ext>
                </a:extLst>
              </a:tr>
              <a:tr h="672089">
                <a:tc>
                  <a:txBody>
                    <a:bodyPr/>
                    <a:lstStyle/>
                    <a:p>
                      <a:pPr>
                        <a:lnSpc>
                          <a:spcPct val="115000"/>
                        </a:lnSpc>
                        <a:spcAft>
                          <a:spcPts val="0"/>
                        </a:spcAft>
                      </a:pPr>
                      <a:r>
                        <a:rPr lang="en-GB" sz="2400" b="1" dirty="0">
                          <a:solidFill>
                            <a:schemeClr val="tx1"/>
                          </a:solidFill>
                          <a:effectLst/>
                          <a:latin typeface="Tempus Sans ITC" panose="04020404030D07020202" pitchFamily="82" charset="0"/>
                        </a:rPr>
                        <a:t>Open with an adverb (describes the verb)</a:t>
                      </a:r>
                      <a:endParaRPr lang="en-GB" sz="2400" b="1" dirty="0">
                        <a:solidFill>
                          <a:schemeClr val="tx1"/>
                        </a:solidFill>
                        <a:effectLst/>
                        <a:latin typeface="Tempus Sans ITC" panose="04020404030D07020202" pitchFamily="82" charset="0"/>
                        <a:ea typeface="Calibri" panose="020F0502020204030204" pitchFamily="34" charset="0"/>
                        <a:cs typeface="Times New Roman" panose="02020603050405020304" pitchFamily="18" charset="0"/>
                      </a:endParaRPr>
                    </a:p>
                  </a:txBody>
                  <a:tcPr marL="47194" marR="47194" marT="0" marB="0">
                    <a:solidFill>
                      <a:schemeClr val="tx2">
                        <a:lumMod val="60000"/>
                        <a:lumOff val="40000"/>
                      </a:schemeClr>
                    </a:solidFill>
                  </a:tcPr>
                </a:tc>
                <a:tc>
                  <a:txBody>
                    <a:bodyPr/>
                    <a:lstStyle/>
                    <a:p>
                      <a:pPr>
                        <a:lnSpc>
                          <a:spcPct val="115000"/>
                        </a:lnSpc>
                        <a:spcAft>
                          <a:spcPts val="0"/>
                        </a:spcAft>
                      </a:pPr>
                      <a:r>
                        <a:rPr lang="en-GB" sz="2400" b="1">
                          <a:effectLst/>
                          <a:latin typeface="Tempus Sans ITC" panose="04020404030D07020202" pitchFamily="82" charset="0"/>
                        </a:rPr>
                        <a:t>Hysterically, the girl began to laugh…</a:t>
                      </a:r>
                      <a:endParaRPr lang="en-GB" sz="2400" b="1">
                        <a:effectLst/>
                        <a:latin typeface="Tempus Sans ITC" panose="04020404030D07020202" pitchFamily="82" charset="0"/>
                        <a:ea typeface="Calibri" panose="020F0502020204030204" pitchFamily="34" charset="0"/>
                        <a:cs typeface="Times New Roman" panose="02020603050405020304" pitchFamily="18" charset="0"/>
                      </a:endParaRPr>
                    </a:p>
                  </a:txBody>
                  <a:tcPr marL="47194" marR="47194" marT="0" marB="0"/>
                </a:tc>
                <a:tc>
                  <a:txBody>
                    <a:bodyPr/>
                    <a:lstStyle/>
                    <a:p>
                      <a:pPr>
                        <a:lnSpc>
                          <a:spcPct val="115000"/>
                        </a:lnSpc>
                        <a:spcAft>
                          <a:spcPts val="0"/>
                        </a:spcAft>
                      </a:pPr>
                      <a:r>
                        <a:rPr lang="en-GB" sz="18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7194" marR="47194" marT="0" marB="0"/>
                </a:tc>
                <a:extLst>
                  <a:ext uri="{0D108BD9-81ED-4DB2-BD59-A6C34878D82A}">
                    <a16:rowId xmlns="" xmlns:a16="http://schemas.microsoft.com/office/drawing/2014/main" val="3041415283"/>
                  </a:ext>
                </a:extLst>
              </a:tr>
              <a:tr h="672089">
                <a:tc>
                  <a:txBody>
                    <a:bodyPr/>
                    <a:lstStyle/>
                    <a:p>
                      <a:pPr>
                        <a:lnSpc>
                          <a:spcPct val="115000"/>
                        </a:lnSpc>
                        <a:spcAft>
                          <a:spcPts val="0"/>
                        </a:spcAft>
                      </a:pPr>
                      <a:r>
                        <a:rPr lang="en-GB" sz="2400" b="1" dirty="0">
                          <a:solidFill>
                            <a:schemeClr val="tx1"/>
                          </a:solidFill>
                          <a:effectLst/>
                          <a:latin typeface="Tempus Sans ITC" panose="04020404030D07020202" pitchFamily="82" charset="0"/>
                        </a:rPr>
                        <a:t>Open with a verb (doing word/action)</a:t>
                      </a:r>
                      <a:endParaRPr lang="en-GB" sz="2400" b="1" dirty="0">
                        <a:solidFill>
                          <a:schemeClr val="tx1"/>
                        </a:solidFill>
                        <a:effectLst/>
                        <a:latin typeface="Tempus Sans ITC" panose="04020404030D07020202" pitchFamily="82" charset="0"/>
                        <a:ea typeface="Calibri" panose="020F0502020204030204" pitchFamily="34" charset="0"/>
                        <a:cs typeface="Times New Roman" panose="02020603050405020304" pitchFamily="18" charset="0"/>
                      </a:endParaRPr>
                    </a:p>
                  </a:txBody>
                  <a:tcPr marL="47194" marR="47194" marT="0" marB="0">
                    <a:solidFill>
                      <a:schemeClr val="tx2">
                        <a:lumMod val="60000"/>
                        <a:lumOff val="40000"/>
                      </a:schemeClr>
                    </a:solidFill>
                  </a:tcPr>
                </a:tc>
                <a:tc>
                  <a:txBody>
                    <a:bodyPr/>
                    <a:lstStyle/>
                    <a:p>
                      <a:pPr>
                        <a:lnSpc>
                          <a:spcPct val="115000"/>
                        </a:lnSpc>
                        <a:spcAft>
                          <a:spcPts val="0"/>
                        </a:spcAft>
                      </a:pPr>
                      <a:r>
                        <a:rPr lang="en-GB" sz="2400" b="1" dirty="0">
                          <a:effectLst/>
                          <a:latin typeface="Tempus Sans ITC" panose="04020404030D07020202" pitchFamily="82" charset="0"/>
                        </a:rPr>
                        <a:t>Sauntering towards the exam hall, the student couldn’t control his dread…</a:t>
                      </a:r>
                      <a:endParaRPr lang="en-GB" sz="2400" b="1"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47194" marR="47194" marT="0" marB="0"/>
                </a:tc>
                <a:tc>
                  <a:txBody>
                    <a:bodyPr/>
                    <a:lstStyle/>
                    <a:p>
                      <a:pPr>
                        <a:lnSpc>
                          <a:spcPct val="115000"/>
                        </a:lnSpc>
                        <a:spcAft>
                          <a:spcPts val="0"/>
                        </a:spcAft>
                      </a:pPr>
                      <a:r>
                        <a:rPr lang="en-GB" sz="18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94" marR="47194" marT="0" marB="0"/>
                </a:tc>
                <a:extLst>
                  <a:ext uri="{0D108BD9-81ED-4DB2-BD59-A6C34878D82A}">
                    <a16:rowId xmlns="" xmlns:a16="http://schemas.microsoft.com/office/drawing/2014/main" val="3110842870"/>
                  </a:ext>
                </a:extLst>
              </a:tr>
              <a:tr h="672089">
                <a:tc>
                  <a:txBody>
                    <a:bodyPr/>
                    <a:lstStyle/>
                    <a:p>
                      <a:pPr>
                        <a:lnSpc>
                          <a:spcPct val="115000"/>
                        </a:lnSpc>
                        <a:spcAft>
                          <a:spcPts val="0"/>
                        </a:spcAft>
                      </a:pPr>
                      <a:r>
                        <a:rPr lang="en-GB" sz="2400" b="1" dirty="0">
                          <a:solidFill>
                            <a:schemeClr val="tx1"/>
                          </a:solidFill>
                          <a:effectLst/>
                          <a:latin typeface="Tempus Sans ITC" panose="04020404030D07020202" pitchFamily="82" charset="0"/>
                        </a:rPr>
                        <a:t>Open with a simile</a:t>
                      </a:r>
                      <a:endParaRPr lang="en-GB" sz="2400" b="1" dirty="0">
                        <a:solidFill>
                          <a:schemeClr val="tx1"/>
                        </a:solidFill>
                        <a:effectLst/>
                        <a:latin typeface="Tempus Sans ITC" panose="04020404030D07020202" pitchFamily="82" charset="0"/>
                        <a:ea typeface="Calibri" panose="020F0502020204030204" pitchFamily="34" charset="0"/>
                        <a:cs typeface="Times New Roman" panose="02020603050405020304" pitchFamily="18" charset="0"/>
                      </a:endParaRPr>
                    </a:p>
                  </a:txBody>
                  <a:tcPr marL="47194" marR="47194" marT="0" marB="0">
                    <a:solidFill>
                      <a:schemeClr val="tx2">
                        <a:lumMod val="60000"/>
                        <a:lumOff val="40000"/>
                      </a:schemeClr>
                    </a:solidFill>
                  </a:tcPr>
                </a:tc>
                <a:tc>
                  <a:txBody>
                    <a:bodyPr/>
                    <a:lstStyle/>
                    <a:p>
                      <a:pPr>
                        <a:lnSpc>
                          <a:spcPct val="115000"/>
                        </a:lnSpc>
                        <a:spcAft>
                          <a:spcPts val="0"/>
                        </a:spcAft>
                      </a:pPr>
                      <a:r>
                        <a:rPr lang="en-GB" sz="2400" b="1" dirty="0">
                          <a:effectLst/>
                          <a:latin typeface="Tempus Sans ITC" panose="04020404030D07020202" pitchFamily="82" charset="0"/>
                        </a:rPr>
                        <a:t>Like a dangerous assassin, the cat waited patiently to pounce…</a:t>
                      </a:r>
                      <a:endParaRPr lang="en-GB" sz="2400" b="1"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47194" marR="47194" marT="0" marB="0"/>
                </a:tc>
                <a:tc>
                  <a:txBody>
                    <a:bodyPr/>
                    <a:lstStyle/>
                    <a:p>
                      <a:pPr>
                        <a:lnSpc>
                          <a:spcPct val="115000"/>
                        </a:lnSpc>
                        <a:spcAft>
                          <a:spcPts val="0"/>
                        </a:spcAft>
                      </a:pPr>
                      <a:r>
                        <a:rPr lang="en-GB" sz="18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7194" marR="47194" marT="0" marB="0"/>
                </a:tc>
                <a:extLst>
                  <a:ext uri="{0D108BD9-81ED-4DB2-BD59-A6C34878D82A}">
                    <a16:rowId xmlns="" xmlns:a16="http://schemas.microsoft.com/office/drawing/2014/main" val="2858190070"/>
                  </a:ext>
                </a:extLst>
              </a:tr>
              <a:tr h="672089">
                <a:tc>
                  <a:txBody>
                    <a:bodyPr/>
                    <a:lstStyle/>
                    <a:p>
                      <a:pPr>
                        <a:lnSpc>
                          <a:spcPct val="115000"/>
                        </a:lnSpc>
                        <a:spcAft>
                          <a:spcPts val="0"/>
                        </a:spcAft>
                      </a:pPr>
                      <a:r>
                        <a:rPr lang="en-GB" sz="2400" b="1" dirty="0">
                          <a:solidFill>
                            <a:schemeClr val="tx1"/>
                          </a:solidFill>
                          <a:effectLst/>
                          <a:latin typeface="Tempus Sans ITC" panose="04020404030D07020202" pitchFamily="82" charset="0"/>
                        </a:rPr>
                        <a:t>Open with 3 adjectives</a:t>
                      </a:r>
                      <a:endParaRPr lang="en-GB" sz="2400" b="1" dirty="0">
                        <a:solidFill>
                          <a:schemeClr val="tx1"/>
                        </a:solidFill>
                        <a:effectLst/>
                        <a:latin typeface="Tempus Sans ITC" panose="04020404030D07020202" pitchFamily="82" charset="0"/>
                        <a:ea typeface="Calibri" panose="020F0502020204030204" pitchFamily="34" charset="0"/>
                        <a:cs typeface="Times New Roman" panose="02020603050405020304" pitchFamily="18" charset="0"/>
                      </a:endParaRPr>
                    </a:p>
                  </a:txBody>
                  <a:tcPr marL="47194" marR="47194" marT="0" marB="0">
                    <a:solidFill>
                      <a:schemeClr val="tx2">
                        <a:lumMod val="60000"/>
                        <a:lumOff val="40000"/>
                      </a:schemeClr>
                    </a:solidFill>
                  </a:tcPr>
                </a:tc>
                <a:tc>
                  <a:txBody>
                    <a:bodyPr/>
                    <a:lstStyle/>
                    <a:p>
                      <a:pPr>
                        <a:lnSpc>
                          <a:spcPct val="115000"/>
                        </a:lnSpc>
                        <a:spcAft>
                          <a:spcPts val="0"/>
                        </a:spcAft>
                      </a:pPr>
                      <a:r>
                        <a:rPr lang="en-GB" sz="2400" b="1" dirty="0">
                          <a:effectLst/>
                          <a:latin typeface="Tempus Sans ITC" panose="04020404030D07020202" pitchFamily="82" charset="0"/>
                        </a:rPr>
                        <a:t>Silvery, shimmering and bright, the sea stretched out endlessly into the horizon…</a:t>
                      </a:r>
                      <a:endParaRPr lang="en-GB" sz="2400" b="1"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47194" marR="47194" marT="0" marB="0"/>
                </a:tc>
                <a:tc>
                  <a:txBody>
                    <a:bodyPr/>
                    <a:lstStyle/>
                    <a:p>
                      <a:pPr>
                        <a:lnSpc>
                          <a:spcPct val="115000"/>
                        </a:lnSpc>
                        <a:spcAft>
                          <a:spcPts val="0"/>
                        </a:spcAft>
                      </a:pPr>
                      <a:r>
                        <a:rPr lang="en-GB" sz="18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94" marR="47194" marT="0" marB="0"/>
                </a:tc>
                <a:extLst>
                  <a:ext uri="{0D108BD9-81ED-4DB2-BD59-A6C34878D82A}">
                    <a16:rowId xmlns="" xmlns:a16="http://schemas.microsoft.com/office/drawing/2014/main" val="2171023815"/>
                  </a:ext>
                </a:extLst>
              </a:tr>
              <a:tr h="1008133">
                <a:tc>
                  <a:txBody>
                    <a:bodyPr/>
                    <a:lstStyle/>
                    <a:p>
                      <a:pPr>
                        <a:lnSpc>
                          <a:spcPct val="115000"/>
                        </a:lnSpc>
                        <a:spcAft>
                          <a:spcPts val="0"/>
                        </a:spcAft>
                      </a:pPr>
                      <a:r>
                        <a:rPr lang="en-GB" sz="2400" b="1" dirty="0">
                          <a:solidFill>
                            <a:schemeClr val="tx1"/>
                          </a:solidFill>
                          <a:effectLst/>
                          <a:latin typeface="Tempus Sans ITC" panose="04020404030D07020202" pitchFamily="82" charset="0"/>
                        </a:rPr>
                        <a:t>Open with ‘Although’ or ‘Despite’</a:t>
                      </a:r>
                      <a:endParaRPr lang="en-GB" sz="2400" b="1" dirty="0">
                        <a:solidFill>
                          <a:schemeClr val="tx1"/>
                        </a:solidFill>
                        <a:effectLst/>
                        <a:latin typeface="Tempus Sans ITC" panose="04020404030D07020202" pitchFamily="82" charset="0"/>
                        <a:ea typeface="Calibri" panose="020F0502020204030204" pitchFamily="34" charset="0"/>
                        <a:cs typeface="Times New Roman" panose="02020603050405020304" pitchFamily="18" charset="0"/>
                      </a:endParaRPr>
                    </a:p>
                  </a:txBody>
                  <a:tcPr marL="47194" marR="47194" marT="0" marB="0">
                    <a:solidFill>
                      <a:schemeClr val="tx2">
                        <a:lumMod val="60000"/>
                        <a:lumOff val="40000"/>
                      </a:schemeClr>
                    </a:solidFill>
                  </a:tcPr>
                </a:tc>
                <a:tc>
                  <a:txBody>
                    <a:bodyPr/>
                    <a:lstStyle/>
                    <a:p>
                      <a:pPr>
                        <a:lnSpc>
                          <a:spcPct val="115000"/>
                        </a:lnSpc>
                        <a:spcAft>
                          <a:spcPts val="0"/>
                        </a:spcAft>
                      </a:pPr>
                      <a:r>
                        <a:rPr lang="en-GB" sz="2400" b="1" dirty="0">
                          <a:effectLst/>
                          <a:latin typeface="Tempus Sans ITC" panose="04020404030D07020202" pitchFamily="82" charset="0"/>
                        </a:rPr>
                        <a:t>Although the fire had been blazing relentlessly for three months, it was showing no signs of stopping…</a:t>
                      </a:r>
                      <a:endParaRPr lang="en-GB" sz="2400" b="1"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47194" marR="47194" marT="0" marB="0"/>
                </a:tc>
                <a:tc>
                  <a:txBody>
                    <a:bodyPr/>
                    <a:lstStyle/>
                    <a:p>
                      <a:pPr>
                        <a:lnSpc>
                          <a:spcPct val="115000"/>
                        </a:lnSpc>
                        <a:spcAft>
                          <a:spcPts val="0"/>
                        </a:spcAft>
                      </a:pPr>
                      <a:r>
                        <a:rPr lang="en-GB" sz="18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7194" marR="47194" marT="0" marB="0"/>
                </a:tc>
                <a:extLst>
                  <a:ext uri="{0D108BD9-81ED-4DB2-BD59-A6C34878D82A}">
                    <a16:rowId xmlns="" xmlns:a16="http://schemas.microsoft.com/office/drawing/2014/main" val="732757395"/>
                  </a:ext>
                </a:extLst>
              </a:tr>
              <a:tr h="672089">
                <a:tc>
                  <a:txBody>
                    <a:bodyPr/>
                    <a:lstStyle/>
                    <a:p>
                      <a:pPr>
                        <a:lnSpc>
                          <a:spcPct val="115000"/>
                        </a:lnSpc>
                        <a:spcAft>
                          <a:spcPts val="0"/>
                        </a:spcAft>
                      </a:pPr>
                      <a:r>
                        <a:rPr lang="en-GB" sz="2400" b="1" dirty="0">
                          <a:solidFill>
                            <a:schemeClr val="tx1"/>
                          </a:solidFill>
                          <a:effectLst/>
                          <a:latin typeface="Tempus Sans ITC" panose="04020404030D07020202" pitchFamily="82" charset="0"/>
                        </a:rPr>
                        <a:t>Open with a noun phrase</a:t>
                      </a:r>
                      <a:endParaRPr lang="en-GB" sz="2400" b="1" dirty="0">
                        <a:solidFill>
                          <a:schemeClr val="tx1"/>
                        </a:solidFill>
                        <a:effectLst/>
                        <a:latin typeface="Tempus Sans ITC" panose="04020404030D07020202" pitchFamily="82" charset="0"/>
                        <a:ea typeface="Calibri" panose="020F0502020204030204" pitchFamily="34" charset="0"/>
                        <a:cs typeface="Times New Roman" panose="02020603050405020304" pitchFamily="18" charset="0"/>
                      </a:endParaRPr>
                    </a:p>
                  </a:txBody>
                  <a:tcPr marL="47194" marR="47194" marT="0" marB="0">
                    <a:solidFill>
                      <a:schemeClr val="tx2">
                        <a:lumMod val="60000"/>
                        <a:lumOff val="40000"/>
                      </a:schemeClr>
                    </a:solidFill>
                  </a:tcPr>
                </a:tc>
                <a:tc>
                  <a:txBody>
                    <a:bodyPr/>
                    <a:lstStyle/>
                    <a:p>
                      <a:pPr>
                        <a:lnSpc>
                          <a:spcPct val="115000"/>
                        </a:lnSpc>
                        <a:spcAft>
                          <a:spcPts val="0"/>
                        </a:spcAft>
                      </a:pPr>
                      <a:r>
                        <a:rPr lang="en-GB" sz="2400" b="1" dirty="0">
                          <a:effectLst/>
                          <a:latin typeface="Tempus Sans ITC" panose="04020404030D07020202" pitchFamily="82" charset="0"/>
                        </a:rPr>
                        <a:t>Tables and chairs littered the empty hallway…</a:t>
                      </a:r>
                      <a:endParaRPr lang="en-GB" sz="2400" b="1"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47194" marR="47194" marT="0" marB="0"/>
                </a:tc>
                <a:tc>
                  <a:txBody>
                    <a:bodyPr/>
                    <a:lstStyle/>
                    <a:p>
                      <a:pPr>
                        <a:lnSpc>
                          <a:spcPct val="115000"/>
                        </a:lnSpc>
                        <a:spcAft>
                          <a:spcPts val="0"/>
                        </a:spcAft>
                      </a:pPr>
                      <a:r>
                        <a:rPr lang="en-GB" sz="18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7194" marR="47194" marT="0" marB="0"/>
                </a:tc>
                <a:extLst>
                  <a:ext uri="{0D108BD9-81ED-4DB2-BD59-A6C34878D82A}">
                    <a16:rowId xmlns="" xmlns:a16="http://schemas.microsoft.com/office/drawing/2014/main" val="1213413703"/>
                  </a:ext>
                </a:extLst>
              </a:tr>
              <a:tr h="1008133">
                <a:tc>
                  <a:txBody>
                    <a:bodyPr/>
                    <a:lstStyle/>
                    <a:p>
                      <a:pPr>
                        <a:lnSpc>
                          <a:spcPct val="115000"/>
                        </a:lnSpc>
                        <a:spcAft>
                          <a:spcPts val="0"/>
                        </a:spcAft>
                      </a:pPr>
                      <a:r>
                        <a:rPr lang="en-GB" sz="2400" b="1" dirty="0">
                          <a:solidFill>
                            <a:schemeClr val="tx1"/>
                          </a:solidFill>
                          <a:effectLst/>
                          <a:latin typeface="Tempus Sans ITC" panose="04020404030D07020202" pitchFamily="82" charset="0"/>
                        </a:rPr>
                        <a:t>Open with a prepositional phrase </a:t>
                      </a:r>
                      <a:endParaRPr lang="en-GB" sz="2400" b="1" dirty="0">
                        <a:solidFill>
                          <a:schemeClr val="tx1"/>
                        </a:solidFill>
                        <a:effectLst/>
                        <a:latin typeface="Tempus Sans ITC" panose="04020404030D07020202" pitchFamily="82" charset="0"/>
                        <a:ea typeface="Calibri" panose="020F0502020204030204" pitchFamily="34" charset="0"/>
                        <a:cs typeface="Times New Roman" panose="02020603050405020304" pitchFamily="18" charset="0"/>
                      </a:endParaRPr>
                    </a:p>
                  </a:txBody>
                  <a:tcPr marL="47194" marR="47194" marT="0" marB="0">
                    <a:solidFill>
                      <a:schemeClr val="tx2">
                        <a:lumMod val="60000"/>
                        <a:lumOff val="40000"/>
                      </a:schemeClr>
                    </a:solidFill>
                  </a:tcPr>
                </a:tc>
                <a:tc>
                  <a:txBody>
                    <a:bodyPr/>
                    <a:lstStyle/>
                    <a:p>
                      <a:pPr>
                        <a:lnSpc>
                          <a:spcPct val="115000"/>
                        </a:lnSpc>
                        <a:spcAft>
                          <a:spcPts val="0"/>
                        </a:spcAft>
                      </a:pPr>
                      <a:r>
                        <a:rPr lang="en-GB" sz="2400" b="1" dirty="0">
                          <a:effectLst/>
                          <a:latin typeface="Tempus Sans ITC" panose="04020404030D07020202" pitchFamily="82" charset="0"/>
                        </a:rPr>
                        <a:t>Beneath the bridge, the children giggled hysterically at the fact they had managed to shake off their dad…</a:t>
                      </a:r>
                      <a:endParaRPr lang="en-GB" sz="2400" b="1" dirty="0">
                        <a:effectLst/>
                        <a:latin typeface="Tempus Sans ITC" panose="04020404030D07020202" pitchFamily="82" charset="0"/>
                        <a:ea typeface="Calibri" panose="020F0502020204030204" pitchFamily="34" charset="0"/>
                        <a:cs typeface="Times New Roman" panose="02020603050405020304" pitchFamily="18" charset="0"/>
                      </a:endParaRPr>
                    </a:p>
                  </a:txBody>
                  <a:tcPr marL="47194" marR="47194" marT="0" marB="0"/>
                </a:tc>
                <a:tc>
                  <a:txBody>
                    <a:bodyPr/>
                    <a:lstStyle/>
                    <a:p>
                      <a:pPr>
                        <a:lnSpc>
                          <a:spcPct val="115000"/>
                        </a:lnSpc>
                        <a:spcAft>
                          <a:spcPts val="0"/>
                        </a:spcAft>
                      </a:pPr>
                      <a:r>
                        <a:rPr lang="en-GB" sz="18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194" marR="47194" marT="0" marB="0"/>
                </a:tc>
                <a:extLst>
                  <a:ext uri="{0D108BD9-81ED-4DB2-BD59-A6C34878D82A}">
                    <a16:rowId xmlns="" xmlns:a16="http://schemas.microsoft.com/office/drawing/2014/main" val="3243325325"/>
                  </a:ext>
                </a:extLst>
              </a:tr>
            </a:tbl>
          </a:graphicData>
        </a:graphic>
      </p:graphicFrame>
      <p:sp>
        <p:nvSpPr>
          <p:cNvPr id="6146" name="Text Box 5"/>
          <p:cNvSpPr txBox="1">
            <a:spLocks noChangeArrowheads="1"/>
          </p:cNvSpPr>
          <p:nvPr/>
        </p:nvSpPr>
        <p:spPr bwMode="auto">
          <a:xfrm>
            <a:off x="180975" y="73163"/>
            <a:ext cx="115314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10066"/>
                </a:solidFill>
                <a:latin typeface="Arial" panose="020B0604020202020204" pitchFamily="34" charset="0"/>
                <a:cs typeface="Arial" panose="020B0604020202020204" pitchFamily="34" charset="0"/>
              </a:defRPr>
            </a:lvl1pPr>
            <a:lvl2pPr marL="742950" indent="-285750">
              <a:defRPr sz="2400">
                <a:solidFill>
                  <a:srgbClr val="010066"/>
                </a:solidFill>
                <a:latin typeface="Arial" panose="020B0604020202020204" pitchFamily="34" charset="0"/>
                <a:cs typeface="Arial" panose="020B0604020202020204" pitchFamily="34" charset="0"/>
              </a:defRPr>
            </a:lvl2pPr>
            <a:lvl3pPr marL="1143000" indent="-228600">
              <a:defRPr sz="2400">
                <a:solidFill>
                  <a:srgbClr val="010066"/>
                </a:solidFill>
                <a:latin typeface="Arial" panose="020B0604020202020204" pitchFamily="34" charset="0"/>
                <a:cs typeface="Arial" panose="020B0604020202020204" pitchFamily="34" charset="0"/>
              </a:defRPr>
            </a:lvl3pPr>
            <a:lvl4pPr marL="1600200" indent="-228600">
              <a:defRPr sz="2400">
                <a:solidFill>
                  <a:srgbClr val="010066"/>
                </a:solidFill>
                <a:latin typeface="Arial" panose="020B0604020202020204" pitchFamily="34" charset="0"/>
                <a:cs typeface="Arial" panose="020B0604020202020204" pitchFamily="34" charset="0"/>
              </a:defRPr>
            </a:lvl4pPr>
            <a:lvl5pPr marL="2057400" indent="-228600">
              <a:defRPr sz="2400">
                <a:solidFill>
                  <a:srgbClr val="01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10066"/>
                </a:solidFill>
                <a:latin typeface="Arial" panose="020B0604020202020204" pitchFamily="34" charset="0"/>
                <a:cs typeface="Arial" panose="020B0604020202020204" pitchFamily="34" charset="0"/>
              </a:defRPr>
            </a:lvl9pPr>
          </a:lstStyle>
          <a:p>
            <a:pPr algn="ctr"/>
            <a:r>
              <a:rPr lang="en-GB" altLang="en-US" sz="4000" b="1" dirty="0">
                <a:solidFill>
                  <a:schemeClr val="tx2">
                    <a:lumMod val="90000"/>
                    <a:lumOff val="10000"/>
                  </a:schemeClr>
                </a:solidFill>
                <a:latin typeface="Tempus Sans ITC" panose="04020404030D07020202" pitchFamily="82" charset="0"/>
              </a:rPr>
              <a:t>Varying sentence structures</a:t>
            </a:r>
            <a:endParaRPr lang="en-US" altLang="en-US" sz="4000" b="1" dirty="0">
              <a:solidFill>
                <a:schemeClr val="tx2">
                  <a:lumMod val="90000"/>
                  <a:lumOff val="10000"/>
                </a:schemeClr>
              </a:solidFill>
              <a:latin typeface="Tempus Sans ITC" panose="04020404030D07020202" pitchFamily="82" charset="0"/>
            </a:endParaRPr>
          </a:p>
        </p:txBody>
      </p:sp>
    </p:spTree>
    <p:extLst>
      <p:ext uri="{BB962C8B-B14F-4D97-AF65-F5344CB8AC3E}">
        <p14:creationId xmlns:p14="http://schemas.microsoft.com/office/powerpoint/2010/main" val="17341380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edieval, Manners and The works on Pinter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1447800"/>
            <a:ext cx="4427815" cy="3539430"/>
          </a:xfrm>
          <a:prstGeom prst="rect">
            <a:avLst/>
          </a:prstGeom>
          <a:noFill/>
        </p:spPr>
        <p:txBody>
          <a:bodyPr wrap="none" rtlCol="0">
            <a:spAutoFit/>
          </a:bodyPr>
          <a:lstStyle/>
          <a:p>
            <a:r>
              <a:rPr lang="en-GB" sz="3200" b="1" dirty="0" smtClean="0">
                <a:latin typeface="Tempus Sans ITC" panose="04020404030D07020202" pitchFamily="82" charset="0"/>
              </a:rPr>
              <a:t>Macbeth</a:t>
            </a:r>
          </a:p>
          <a:p>
            <a:endParaRPr lang="en-GB" sz="3200" b="1" dirty="0">
              <a:latin typeface="Tempus Sans ITC" panose="04020404030D07020202" pitchFamily="82" charset="0"/>
            </a:endParaRPr>
          </a:p>
          <a:p>
            <a:r>
              <a:rPr lang="en-GB" sz="3200" b="1" dirty="0" smtClean="0">
                <a:latin typeface="Tempus Sans ITC" panose="04020404030D07020202" pitchFamily="82" charset="0"/>
              </a:rPr>
              <a:t>What is happening?</a:t>
            </a:r>
          </a:p>
          <a:p>
            <a:endParaRPr lang="en-GB" sz="3200" b="1" dirty="0">
              <a:latin typeface="Tempus Sans ITC" panose="04020404030D07020202" pitchFamily="82" charset="0"/>
            </a:endParaRPr>
          </a:p>
          <a:p>
            <a:r>
              <a:rPr lang="en-GB" sz="3200" b="1" dirty="0" smtClean="0">
                <a:latin typeface="Tempus Sans ITC" panose="04020404030D07020202" pitchFamily="82" charset="0"/>
              </a:rPr>
              <a:t>How does everyone feel?</a:t>
            </a:r>
          </a:p>
          <a:p>
            <a:endParaRPr lang="en-GB" sz="3200" b="1" dirty="0">
              <a:latin typeface="Tempus Sans ITC" panose="04020404030D07020202" pitchFamily="82" charset="0"/>
            </a:endParaRPr>
          </a:p>
          <a:p>
            <a:r>
              <a:rPr lang="en-GB" sz="3200" b="1" dirty="0" smtClean="0">
                <a:latin typeface="Tempus Sans ITC" panose="04020404030D07020202" pitchFamily="82" charset="0"/>
              </a:rPr>
              <a:t>What are they thinking?</a:t>
            </a:r>
            <a:endParaRPr lang="en-GB" sz="3200" b="1" dirty="0">
              <a:latin typeface="Tempus Sans ITC" panose="04020404030D07020202" pitchFamily="82" charset="0"/>
            </a:endParaRPr>
          </a:p>
        </p:txBody>
      </p:sp>
    </p:spTree>
    <p:extLst>
      <p:ext uri="{BB962C8B-B14F-4D97-AF65-F5344CB8AC3E}">
        <p14:creationId xmlns:p14="http://schemas.microsoft.com/office/powerpoint/2010/main" val="28358977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6211" y="940279"/>
            <a:ext cx="11102197" cy="2308324"/>
          </a:xfrm>
          <a:prstGeom prst="rect">
            <a:avLst/>
          </a:prstGeom>
          <a:noFill/>
        </p:spPr>
        <p:txBody>
          <a:bodyPr wrap="square" rtlCol="0">
            <a:spAutoFit/>
          </a:bodyPr>
          <a:lstStyle/>
          <a:p>
            <a:pPr algn="ctr"/>
            <a:r>
              <a:rPr lang="en-GB" sz="3600" b="1" dirty="0" smtClean="0">
                <a:latin typeface="Tempus Sans ITC" panose="04020404030D07020202" pitchFamily="82" charset="0"/>
              </a:rPr>
              <a:t>Macbeth</a:t>
            </a:r>
          </a:p>
          <a:p>
            <a:pPr algn="ctr"/>
            <a:endParaRPr lang="en-GB" sz="3600" b="1" dirty="0">
              <a:latin typeface="Tempus Sans ITC" panose="04020404030D07020202" pitchFamily="82" charset="0"/>
            </a:endParaRPr>
          </a:p>
          <a:p>
            <a:pPr algn="ctr"/>
            <a:r>
              <a:rPr lang="en-GB" sz="3600" b="1" dirty="0">
                <a:latin typeface="Tempus Sans ITC" panose="04020404030D07020202" pitchFamily="82" charset="0"/>
              </a:rPr>
              <a:t>Write a description of the banquet scene in </a:t>
            </a:r>
            <a:r>
              <a:rPr lang="en-GB" sz="3600" b="1" dirty="0" smtClean="0">
                <a:latin typeface="Tempus Sans ITC" panose="04020404030D07020202" pitchFamily="82" charset="0"/>
              </a:rPr>
              <a:t>Macbeth</a:t>
            </a:r>
            <a:r>
              <a:rPr lang="en-GB" sz="3600" b="1" dirty="0">
                <a:latin typeface="Tempus Sans ITC" panose="04020404030D07020202" pitchFamily="82" charset="0"/>
              </a:rPr>
              <a:t> </a:t>
            </a:r>
            <a:endParaRPr lang="en-GB" sz="3600" b="1" dirty="0" smtClean="0">
              <a:latin typeface="Tempus Sans ITC" panose="04020404030D07020202" pitchFamily="82" charset="0"/>
            </a:endParaRPr>
          </a:p>
          <a:p>
            <a:pPr algn="ctr"/>
            <a:r>
              <a:rPr lang="en-GB" sz="3600" b="1" dirty="0">
                <a:latin typeface="Tempus Sans ITC" panose="04020404030D07020202" pitchFamily="82" charset="0"/>
              </a:rPr>
              <a:t>i</a:t>
            </a:r>
            <a:r>
              <a:rPr lang="en-GB" sz="3600" b="1" dirty="0" smtClean="0">
                <a:latin typeface="Tempus Sans ITC" panose="04020404030D07020202" pitchFamily="82" charset="0"/>
              </a:rPr>
              <a:t>n Act 3 Scene 4 </a:t>
            </a:r>
            <a:endParaRPr lang="en-GB" sz="3600" b="1" dirty="0">
              <a:latin typeface="Tempus Sans ITC" panose="04020404030D07020202" pitchFamily="82" charset="0"/>
            </a:endParaRPr>
          </a:p>
        </p:txBody>
      </p:sp>
      <p:sp>
        <p:nvSpPr>
          <p:cNvPr id="5" name="TextBox 4"/>
          <p:cNvSpPr txBox="1"/>
          <p:nvPr/>
        </p:nvSpPr>
        <p:spPr>
          <a:xfrm>
            <a:off x="152400" y="4676775"/>
            <a:ext cx="11763375" cy="954107"/>
          </a:xfrm>
          <a:prstGeom prst="rect">
            <a:avLst/>
          </a:prstGeom>
          <a:noFill/>
        </p:spPr>
        <p:txBody>
          <a:bodyPr wrap="square" rtlCol="0">
            <a:spAutoFit/>
          </a:bodyPr>
          <a:lstStyle/>
          <a:p>
            <a:pPr algn="ctr"/>
            <a:r>
              <a:rPr lang="en-GB" sz="2800" b="1" dirty="0" smtClean="0">
                <a:solidFill>
                  <a:srgbClr val="FF0000"/>
                </a:solidFill>
                <a:latin typeface="Tempus Sans ITC" panose="04020404030D07020202" pitchFamily="82" charset="0"/>
              </a:rPr>
              <a:t>Start sentences with an adverb / a verb / a simile / 3 adjectives / </a:t>
            </a:r>
          </a:p>
          <a:p>
            <a:pPr algn="ctr"/>
            <a:r>
              <a:rPr lang="en-GB" sz="2800" b="1" dirty="0" smtClean="0">
                <a:solidFill>
                  <a:srgbClr val="FF0000"/>
                </a:solidFill>
                <a:latin typeface="Tempus Sans ITC" panose="04020404030D07020202" pitchFamily="82" charset="0"/>
              </a:rPr>
              <a:t>‘Despite’ / ‘Although’ / noun phrase / prepositional phrase</a:t>
            </a:r>
            <a:endParaRPr lang="en-GB" sz="2800" b="1" dirty="0">
              <a:solidFill>
                <a:srgbClr val="FF0000"/>
              </a:solidFill>
              <a:latin typeface="Tempus Sans ITC" panose="04020404030D07020202" pitchFamily="82" charset="0"/>
            </a:endParaRPr>
          </a:p>
        </p:txBody>
      </p:sp>
    </p:spTree>
    <p:extLst>
      <p:ext uri="{BB962C8B-B14F-4D97-AF65-F5344CB8AC3E}">
        <p14:creationId xmlns:p14="http://schemas.microsoft.com/office/powerpoint/2010/main" val="13580691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4325" y="371475"/>
            <a:ext cx="11496675" cy="6032421"/>
          </a:xfrm>
          <a:prstGeom prst="rect">
            <a:avLst/>
          </a:prstGeom>
          <a:noFill/>
        </p:spPr>
        <p:txBody>
          <a:bodyPr wrap="square" rtlCol="0">
            <a:spAutoFit/>
          </a:bodyPr>
          <a:lstStyle/>
          <a:p>
            <a:pPr algn="ctr"/>
            <a:r>
              <a:rPr lang="en-GB" sz="2800" b="1" dirty="0" smtClean="0">
                <a:latin typeface="Tempus Sans ITC" panose="04020404030D07020202" pitchFamily="82" charset="0"/>
              </a:rPr>
              <a:t>Act 3 Scene 4</a:t>
            </a:r>
          </a:p>
          <a:p>
            <a:endParaRPr lang="en-GB" sz="2000" b="1" i="1" dirty="0">
              <a:latin typeface="Tempus Sans ITC" panose="04020404030D07020202" pitchFamily="82" charset="0"/>
            </a:endParaRPr>
          </a:p>
          <a:p>
            <a:r>
              <a:rPr lang="en-GB" sz="2000" b="1" i="1" dirty="0" smtClean="0">
                <a:latin typeface="Tempus Sans ITC" panose="04020404030D07020202" pitchFamily="82" charset="0"/>
              </a:rPr>
              <a:t>[A </a:t>
            </a:r>
            <a:r>
              <a:rPr lang="en-GB" sz="2000" b="1" i="1" dirty="0">
                <a:latin typeface="Tempus Sans ITC" panose="04020404030D07020202" pitchFamily="82" charset="0"/>
              </a:rPr>
              <a:t>banquet prepared. Enter MACBETH, LADY MACBETH,] [p]ROSS, LENNOX, Lords, and Attendants</a:t>
            </a:r>
            <a:r>
              <a:rPr lang="en-GB" sz="2000" b="1" i="1" dirty="0" smtClean="0">
                <a:latin typeface="Tempus Sans ITC" panose="04020404030D07020202" pitchFamily="82" charset="0"/>
              </a:rPr>
              <a:t>]</a:t>
            </a:r>
          </a:p>
          <a:p>
            <a:endParaRPr lang="en-GB" sz="2000" b="1" i="1" dirty="0">
              <a:latin typeface="Tempus Sans ITC" panose="04020404030D07020202" pitchFamily="82" charset="0"/>
            </a:endParaRPr>
          </a:p>
          <a:p>
            <a:r>
              <a:rPr lang="en-GB" sz="2000" b="1" dirty="0">
                <a:latin typeface="Tempus Sans ITC" panose="04020404030D07020202" pitchFamily="82" charset="0"/>
                <a:hlinkClick r:id="rId2"/>
              </a:rPr>
              <a:t>Macbeth</a:t>
            </a:r>
            <a:r>
              <a:rPr lang="en-GB" sz="2000" b="1" dirty="0">
                <a:latin typeface="Tempus Sans ITC" panose="04020404030D07020202" pitchFamily="82" charset="0"/>
              </a:rPr>
              <a:t>. You know your own degrees; sit down: at first</a:t>
            </a:r>
            <a:br>
              <a:rPr lang="en-GB" sz="2000" b="1" dirty="0">
                <a:latin typeface="Tempus Sans ITC" panose="04020404030D07020202" pitchFamily="82" charset="0"/>
              </a:rPr>
            </a:br>
            <a:r>
              <a:rPr lang="en-GB" sz="2000" b="1" dirty="0">
                <a:latin typeface="Tempus Sans ITC" panose="04020404030D07020202" pitchFamily="82" charset="0"/>
              </a:rPr>
              <a:t>And last the hearty welcome.</a:t>
            </a:r>
          </a:p>
          <a:p>
            <a:r>
              <a:rPr lang="en-GB" sz="2000" b="1" dirty="0">
                <a:latin typeface="Tempus Sans ITC" panose="04020404030D07020202" pitchFamily="82" charset="0"/>
                <a:hlinkClick r:id="rId3"/>
              </a:rPr>
              <a:t>Lords</a:t>
            </a:r>
            <a:r>
              <a:rPr lang="en-GB" sz="2000" b="1" dirty="0">
                <a:latin typeface="Tempus Sans ITC" panose="04020404030D07020202" pitchFamily="82" charset="0"/>
              </a:rPr>
              <a:t>. Thanks to your majesty.</a:t>
            </a:r>
          </a:p>
          <a:p>
            <a:r>
              <a:rPr lang="en-GB" sz="2000" b="1" dirty="0">
                <a:latin typeface="Tempus Sans ITC" panose="04020404030D07020202" pitchFamily="82" charset="0"/>
                <a:hlinkClick r:id="rId2"/>
              </a:rPr>
              <a:t>Macbeth</a:t>
            </a:r>
            <a:r>
              <a:rPr lang="en-GB" sz="2000" b="1" dirty="0">
                <a:latin typeface="Tempus Sans ITC" panose="04020404030D07020202" pitchFamily="82" charset="0"/>
              </a:rPr>
              <a:t>. </a:t>
            </a:r>
            <a:r>
              <a:rPr lang="en-GB" sz="2000" b="1" dirty="0" err="1">
                <a:latin typeface="Tempus Sans ITC" panose="04020404030D07020202" pitchFamily="82" charset="0"/>
              </a:rPr>
              <a:t>Ourself</a:t>
            </a:r>
            <a:r>
              <a:rPr lang="en-GB" sz="2000" b="1" dirty="0">
                <a:latin typeface="Tempus Sans ITC" panose="04020404030D07020202" pitchFamily="82" charset="0"/>
              </a:rPr>
              <a:t> will mingle with society,1275</a:t>
            </a:r>
            <a:br>
              <a:rPr lang="en-GB" sz="2000" b="1" dirty="0">
                <a:latin typeface="Tempus Sans ITC" panose="04020404030D07020202" pitchFamily="82" charset="0"/>
              </a:rPr>
            </a:br>
            <a:r>
              <a:rPr lang="en-GB" sz="2000" b="1" dirty="0">
                <a:latin typeface="Tempus Sans ITC" panose="04020404030D07020202" pitchFamily="82" charset="0"/>
              </a:rPr>
              <a:t>And play the humble host.</a:t>
            </a:r>
            <a:br>
              <a:rPr lang="en-GB" sz="2000" b="1" dirty="0">
                <a:latin typeface="Tempus Sans ITC" panose="04020404030D07020202" pitchFamily="82" charset="0"/>
              </a:rPr>
            </a:br>
            <a:r>
              <a:rPr lang="en-GB" sz="2000" b="1" dirty="0">
                <a:latin typeface="Tempus Sans ITC" panose="04020404030D07020202" pitchFamily="82" charset="0"/>
              </a:rPr>
              <a:t>Our hostess keeps her state, but in best time</a:t>
            </a:r>
            <a:br>
              <a:rPr lang="en-GB" sz="2000" b="1" dirty="0">
                <a:latin typeface="Tempus Sans ITC" panose="04020404030D07020202" pitchFamily="82" charset="0"/>
              </a:rPr>
            </a:br>
            <a:r>
              <a:rPr lang="en-GB" sz="2000" b="1" dirty="0">
                <a:latin typeface="Tempus Sans ITC" panose="04020404030D07020202" pitchFamily="82" charset="0"/>
              </a:rPr>
              <a:t>We will require her welcome.</a:t>
            </a:r>
          </a:p>
          <a:p>
            <a:r>
              <a:rPr lang="en-GB" sz="2000" b="1" dirty="0">
                <a:latin typeface="Tempus Sans ITC" panose="04020404030D07020202" pitchFamily="82" charset="0"/>
                <a:hlinkClick r:id="rId4"/>
              </a:rPr>
              <a:t>Lady Macbeth</a:t>
            </a:r>
            <a:r>
              <a:rPr lang="en-GB" sz="2000" b="1" dirty="0">
                <a:latin typeface="Tempus Sans ITC" panose="04020404030D07020202" pitchFamily="82" charset="0"/>
              </a:rPr>
              <a:t>. Pronounce it for me, sir, to all our friends;</a:t>
            </a:r>
            <a:br>
              <a:rPr lang="en-GB" sz="2000" b="1" dirty="0">
                <a:latin typeface="Tempus Sans ITC" panose="04020404030D07020202" pitchFamily="82" charset="0"/>
              </a:rPr>
            </a:br>
            <a:r>
              <a:rPr lang="en-GB" sz="2000" b="1" dirty="0">
                <a:latin typeface="Tempus Sans ITC" panose="04020404030D07020202" pitchFamily="82" charset="0"/>
              </a:rPr>
              <a:t>For my heart speaks they are welcome.1280</a:t>
            </a:r>
          </a:p>
          <a:p>
            <a:r>
              <a:rPr lang="en-GB" sz="2000" b="1" i="1" dirty="0">
                <a:latin typeface="Tempus Sans ITC" panose="04020404030D07020202" pitchFamily="82" charset="0"/>
              </a:rPr>
              <a:t>[First Murderer appears at the door]</a:t>
            </a:r>
          </a:p>
          <a:p>
            <a:r>
              <a:rPr lang="en-GB" sz="2000" b="1" dirty="0">
                <a:latin typeface="Tempus Sans ITC" panose="04020404030D07020202" pitchFamily="82" charset="0"/>
                <a:hlinkClick r:id="rId2"/>
              </a:rPr>
              <a:t>Macbeth</a:t>
            </a:r>
            <a:r>
              <a:rPr lang="en-GB" sz="2000" b="1" dirty="0">
                <a:latin typeface="Tempus Sans ITC" panose="04020404030D07020202" pitchFamily="82" charset="0"/>
              </a:rPr>
              <a:t>. See, they encounter thee with their hearts' thanks.</a:t>
            </a:r>
            <a:br>
              <a:rPr lang="en-GB" sz="2000" b="1" dirty="0">
                <a:latin typeface="Tempus Sans ITC" panose="04020404030D07020202" pitchFamily="82" charset="0"/>
              </a:rPr>
            </a:br>
            <a:r>
              <a:rPr lang="en-GB" sz="2000" b="1" dirty="0">
                <a:latin typeface="Tempus Sans ITC" panose="04020404030D07020202" pitchFamily="82" charset="0"/>
              </a:rPr>
              <a:t>Both sides are even: here I'll sit </a:t>
            </a:r>
            <a:r>
              <a:rPr lang="en-GB" sz="2000" b="1" dirty="0" err="1">
                <a:latin typeface="Tempus Sans ITC" panose="04020404030D07020202" pitchFamily="82" charset="0"/>
              </a:rPr>
              <a:t>i</a:t>
            </a:r>
            <a:r>
              <a:rPr lang="en-GB" sz="2000" b="1" dirty="0">
                <a:latin typeface="Tempus Sans ITC" panose="04020404030D07020202" pitchFamily="82" charset="0"/>
              </a:rPr>
              <a:t>' the midst:</a:t>
            </a:r>
            <a:br>
              <a:rPr lang="en-GB" sz="2000" b="1" dirty="0">
                <a:latin typeface="Tempus Sans ITC" panose="04020404030D07020202" pitchFamily="82" charset="0"/>
              </a:rPr>
            </a:br>
            <a:r>
              <a:rPr lang="en-GB" sz="2000" b="1" dirty="0">
                <a:latin typeface="Tempus Sans ITC" panose="04020404030D07020202" pitchFamily="82" charset="0"/>
              </a:rPr>
              <a:t>Be large in mirth; anon we'll drink a measure</a:t>
            </a:r>
            <a:br>
              <a:rPr lang="en-GB" sz="2000" b="1" dirty="0">
                <a:latin typeface="Tempus Sans ITC" panose="04020404030D07020202" pitchFamily="82" charset="0"/>
              </a:rPr>
            </a:br>
            <a:r>
              <a:rPr lang="en-GB" sz="2000" b="1" dirty="0">
                <a:latin typeface="Tempus Sans ITC" panose="04020404030D07020202" pitchFamily="82" charset="0"/>
              </a:rPr>
              <a:t>The table round.</a:t>
            </a:r>
          </a:p>
          <a:p>
            <a:endParaRPr lang="en-GB" dirty="0"/>
          </a:p>
        </p:txBody>
      </p:sp>
    </p:spTree>
    <p:extLst>
      <p:ext uri="{BB962C8B-B14F-4D97-AF65-F5344CB8AC3E}">
        <p14:creationId xmlns:p14="http://schemas.microsoft.com/office/powerpoint/2010/main" val="17990756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ophie Rundle - Film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799" y="2067983"/>
            <a:ext cx="7185025" cy="47900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90799" y="438150"/>
            <a:ext cx="7319632" cy="1569660"/>
          </a:xfrm>
          <a:prstGeom prst="rect">
            <a:avLst/>
          </a:prstGeom>
          <a:noFill/>
        </p:spPr>
        <p:txBody>
          <a:bodyPr wrap="none" rtlCol="0">
            <a:spAutoFit/>
          </a:bodyPr>
          <a:lstStyle/>
          <a:p>
            <a:pPr algn="ctr"/>
            <a:r>
              <a:rPr lang="en-GB" sz="2400" b="1" dirty="0" smtClean="0">
                <a:latin typeface="Tempus Sans ITC" panose="04020404030D07020202" pitchFamily="82" charset="0"/>
              </a:rPr>
              <a:t>An Inspector Calls</a:t>
            </a:r>
          </a:p>
          <a:p>
            <a:pPr algn="ctr"/>
            <a:endParaRPr lang="en-GB" sz="2400" b="1" dirty="0">
              <a:latin typeface="Tempus Sans ITC" panose="04020404030D07020202" pitchFamily="82" charset="0"/>
            </a:endParaRPr>
          </a:p>
          <a:p>
            <a:pPr algn="ctr"/>
            <a:r>
              <a:rPr lang="en-GB" sz="2400" b="1" dirty="0" smtClean="0">
                <a:latin typeface="Tempus Sans ITC" panose="04020404030D07020202" pitchFamily="82" charset="0"/>
              </a:rPr>
              <a:t>Where is Eva Smith? What is she doing or about to do? </a:t>
            </a:r>
          </a:p>
          <a:p>
            <a:pPr algn="ctr"/>
            <a:r>
              <a:rPr lang="en-GB" sz="2400" b="1" dirty="0" smtClean="0">
                <a:latin typeface="Tempus Sans ITC" panose="04020404030D07020202" pitchFamily="82" charset="0"/>
              </a:rPr>
              <a:t>How is feeling? What is she thinking of?</a:t>
            </a:r>
            <a:endParaRPr lang="en-GB" sz="2400" b="1" dirty="0">
              <a:latin typeface="Tempus Sans ITC" panose="04020404030D07020202" pitchFamily="82" charset="0"/>
            </a:endParaRPr>
          </a:p>
        </p:txBody>
      </p:sp>
    </p:spTree>
    <p:extLst>
      <p:ext uri="{BB962C8B-B14F-4D97-AF65-F5344CB8AC3E}">
        <p14:creationId xmlns:p14="http://schemas.microsoft.com/office/powerpoint/2010/main" val="4518678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6725" y="657225"/>
            <a:ext cx="11039475" cy="2862322"/>
          </a:xfrm>
          <a:prstGeom prst="rect">
            <a:avLst/>
          </a:prstGeom>
          <a:noFill/>
        </p:spPr>
        <p:txBody>
          <a:bodyPr wrap="square" rtlCol="0">
            <a:spAutoFit/>
          </a:bodyPr>
          <a:lstStyle/>
          <a:p>
            <a:pPr algn="ctr"/>
            <a:r>
              <a:rPr lang="en-GB" sz="3600" b="1" dirty="0" smtClean="0">
                <a:latin typeface="Tempus Sans ITC" panose="04020404030D07020202" pitchFamily="82" charset="0"/>
              </a:rPr>
              <a:t>An Inspector Calls</a:t>
            </a:r>
          </a:p>
          <a:p>
            <a:pPr algn="ctr"/>
            <a:endParaRPr lang="en-GB" sz="3600" b="1" dirty="0">
              <a:latin typeface="Tempus Sans ITC" panose="04020404030D07020202" pitchFamily="82" charset="0"/>
            </a:endParaRPr>
          </a:p>
          <a:p>
            <a:pPr algn="ctr"/>
            <a:r>
              <a:rPr lang="en-GB" sz="3600" b="1" dirty="0" smtClean="0">
                <a:latin typeface="Tempus Sans ITC" panose="04020404030D07020202" pitchFamily="82" charset="0"/>
              </a:rPr>
              <a:t>Write </a:t>
            </a:r>
            <a:r>
              <a:rPr lang="en-GB" sz="3600" b="1" dirty="0">
                <a:latin typeface="Tempus Sans ITC" panose="04020404030D07020202" pitchFamily="82" charset="0"/>
              </a:rPr>
              <a:t>about the last moments of Eva Smith in ‘An Inspector Calls’</a:t>
            </a:r>
          </a:p>
          <a:p>
            <a:pPr algn="ctr"/>
            <a:endParaRPr lang="en-GB" sz="3600" b="1" dirty="0">
              <a:latin typeface="Tempus Sans ITC" panose="04020404030D07020202" pitchFamily="82" charset="0"/>
            </a:endParaRPr>
          </a:p>
        </p:txBody>
      </p:sp>
      <p:sp>
        <p:nvSpPr>
          <p:cNvPr id="5" name="TextBox 4"/>
          <p:cNvSpPr txBox="1"/>
          <p:nvPr/>
        </p:nvSpPr>
        <p:spPr>
          <a:xfrm>
            <a:off x="390525" y="4876800"/>
            <a:ext cx="11306175" cy="954107"/>
          </a:xfrm>
          <a:prstGeom prst="rect">
            <a:avLst/>
          </a:prstGeom>
          <a:noFill/>
        </p:spPr>
        <p:txBody>
          <a:bodyPr wrap="square" rtlCol="0">
            <a:spAutoFit/>
          </a:bodyPr>
          <a:lstStyle/>
          <a:p>
            <a:pPr algn="ctr"/>
            <a:r>
              <a:rPr lang="en-GB" sz="2800" b="1" dirty="0">
                <a:solidFill>
                  <a:srgbClr val="FF0000"/>
                </a:solidFill>
                <a:latin typeface="Tempus Sans ITC" panose="04020404030D07020202" pitchFamily="82" charset="0"/>
              </a:rPr>
              <a:t>Start sentences with an adverb / a verb / a simile / 3 adjectives / </a:t>
            </a:r>
          </a:p>
          <a:p>
            <a:pPr algn="ctr"/>
            <a:r>
              <a:rPr lang="en-GB" sz="2800" b="1" dirty="0">
                <a:solidFill>
                  <a:srgbClr val="FF0000"/>
                </a:solidFill>
                <a:latin typeface="Tempus Sans ITC" panose="04020404030D07020202" pitchFamily="82" charset="0"/>
              </a:rPr>
              <a:t>‘Despite’ / ‘Although’ / noun phrase / prepositional phrase</a:t>
            </a:r>
            <a:endParaRPr lang="en-GB" sz="2800" dirty="0"/>
          </a:p>
        </p:txBody>
      </p:sp>
    </p:spTree>
    <p:extLst>
      <p:ext uri="{BB962C8B-B14F-4D97-AF65-F5344CB8AC3E}">
        <p14:creationId xmlns:p14="http://schemas.microsoft.com/office/powerpoint/2010/main" val="3965404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ane Wenham as Eva Smith in a scene from An Inspecto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545" y="1866869"/>
            <a:ext cx="5715000" cy="41433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11215" y="473247"/>
            <a:ext cx="9756475" cy="1200329"/>
          </a:xfrm>
          <a:prstGeom prst="rect">
            <a:avLst/>
          </a:prstGeom>
          <a:noFill/>
        </p:spPr>
        <p:txBody>
          <a:bodyPr wrap="square" rtlCol="0">
            <a:spAutoFit/>
          </a:bodyPr>
          <a:lstStyle/>
          <a:p>
            <a:pPr algn="ctr"/>
            <a:r>
              <a:rPr lang="en-GB" sz="3600" b="1" dirty="0" smtClean="0">
                <a:latin typeface="Tempus Sans ITC" panose="04020404030D07020202" pitchFamily="82" charset="0"/>
              </a:rPr>
              <a:t>An Inspector Calls </a:t>
            </a:r>
            <a:endParaRPr lang="en-GB" sz="3600" b="1" dirty="0">
              <a:latin typeface="Tempus Sans ITC" panose="04020404030D07020202" pitchFamily="82" charset="0"/>
            </a:endParaRPr>
          </a:p>
          <a:p>
            <a:pPr algn="ctr"/>
            <a:r>
              <a:rPr lang="en-GB" sz="3600" b="1" dirty="0" smtClean="0">
                <a:latin typeface="Tempus Sans ITC" panose="04020404030D07020202" pitchFamily="82" charset="0"/>
              </a:rPr>
              <a:t>What is happening in this scene with Eva Smith?</a:t>
            </a:r>
            <a:endParaRPr lang="en-GB" sz="3600" b="1" dirty="0">
              <a:latin typeface="Tempus Sans ITC" panose="04020404030D07020202" pitchFamily="82" charset="0"/>
            </a:endParaRPr>
          </a:p>
        </p:txBody>
      </p:sp>
    </p:spTree>
    <p:extLst>
      <p:ext uri="{BB962C8B-B14F-4D97-AF65-F5344CB8AC3E}">
        <p14:creationId xmlns:p14="http://schemas.microsoft.com/office/powerpoint/2010/main" val="20173077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0525" y="523875"/>
            <a:ext cx="11268075" cy="5509200"/>
          </a:xfrm>
          <a:prstGeom prst="rect">
            <a:avLst/>
          </a:prstGeom>
          <a:noFill/>
        </p:spPr>
        <p:txBody>
          <a:bodyPr wrap="square" rtlCol="0">
            <a:spAutoFit/>
          </a:bodyPr>
          <a:lstStyle/>
          <a:p>
            <a:r>
              <a:rPr lang="en-GB" sz="3200" b="1" u="sng" dirty="0" smtClean="0">
                <a:latin typeface="Tempus Sans ITC" panose="04020404030D07020202" pitchFamily="82" charset="0"/>
              </a:rPr>
              <a:t>Text Extract – An Inspector Calls – Act 1</a:t>
            </a:r>
          </a:p>
          <a:p>
            <a:endParaRPr lang="en-GB" sz="3200" b="1" dirty="0">
              <a:latin typeface="Tempus Sans ITC" panose="04020404030D07020202" pitchFamily="82" charset="0"/>
            </a:endParaRPr>
          </a:p>
          <a:p>
            <a:r>
              <a:rPr lang="en-GB" sz="3200" b="1" dirty="0" smtClean="0">
                <a:latin typeface="Tempus Sans ITC" panose="04020404030D07020202" pitchFamily="82" charset="0"/>
              </a:rPr>
              <a:t>Inspector</a:t>
            </a:r>
            <a:r>
              <a:rPr lang="en-GB" sz="3200" b="1" dirty="0">
                <a:latin typeface="Tempus Sans ITC" panose="04020404030D07020202" pitchFamily="82" charset="0"/>
              </a:rPr>
              <a:t>: I’d like some information, if you don't mind, Mr Birling. Two hours ago a young woman died on the infirmary. She'd been taken there this afternoon because she'd swallowed a lot of strong disinfectant. Burnt her inside out, of course. </a:t>
            </a:r>
            <a:endParaRPr lang="en-GB" sz="3200" b="1" dirty="0" smtClean="0">
              <a:latin typeface="Tempus Sans ITC" panose="04020404030D07020202" pitchFamily="82" charset="0"/>
            </a:endParaRPr>
          </a:p>
          <a:p>
            <a:endParaRPr lang="en-GB" sz="3200" b="1" dirty="0">
              <a:latin typeface="Tempus Sans ITC" panose="04020404030D07020202" pitchFamily="82" charset="0"/>
            </a:endParaRPr>
          </a:p>
          <a:p>
            <a:r>
              <a:rPr lang="en-GB" sz="3200" b="1" dirty="0" smtClean="0">
                <a:latin typeface="Tempus Sans ITC" panose="04020404030D07020202" pitchFamily="82" charset="0"/>
              </a:rPr>
              <a:t>Eric</a:t>
            </a:r>
            <a:r>
              <a:rPr lang="en-GB" sz="3200" b="1" dirty="0">
                <a:latin typeface="Tempus Sans ITC" panose="04020404030D07020202" pitchFamily="82" charset="0"/>
              </a:rPr>
              <a:t>: (involuntarily) My god! </a:t>
            </a:r>
            <a:endParaRPr lang="en-GB" sz="3200" b="1" dirty="0" smtClean="0">
              <a:latin typeface="Tempus Sans ITC" panose="04020404030D07020202" pitchFamily="82" charset="0"/>
            </a:endParaRPr>
          </a:p>
          <a:p>
            <a:endParaRPr lang="en-GB" sz="3200" b="1" dirty="0">
              <a:latin typeface="Tempus Sans ITC" panose="04020404030D07020202" pitchFamily="82" charset="0"/>
            </a:endParaRPr>
          </a:p>
          <a:p>
            <a:r>
              <a:rPr lang="en-GB" sz="3200" b="1" dirty="0" smtClean="0">
                <a:latin typeface="Tempus Sans ITC" panose="04020404030D07020202" pitchFamily="82" charset="0"/>
              </a:rPr>
              <a:t>Inspector</a:t>
            </a:r>
            <a:r>
              <a:rPr lang="en-GB" sz="3200" b="1" dirty="0">
                <a:latin typeface="Tempus Sans ITC" panose="04020404030D07020202" pitchFamily="82" charset="0"/>
              </a:rPr>
              <a:t>: Yes, she was in great agony. They did everything they could for her at the infirmary, but she died. Suicide, of course. </a:t>
            </a:r>
          </a:p>
        </p:txBody>
      </p:sp>
    </p:spTree>
    <p:extLst>
      <p:ext uri="{BB962C8B-B14F-4D97-AF65-F5344CB8AC3E}">
        <p14:creationId xmlns:p14="http://schemas.microsoft.com/office/powerpoint/2010/main" val="25698886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ir Danvers Carew&amp;#39; murder by LorenzoMastroianni on deviant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4841" y="0"/>
            <a:ext cx="484700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5775" y="1276350"/>
            <a:ext cx="6400800" cy="3539430"/>
          </a:xfrm>
          <a:prstGeom prst="rect">
            <a:avLst/>
          </a:prstGeom>
          <a:noFill/>
        </p:spPr>
        <p:txBody>
          <a:bodyPr wrap="square" rtlCol="0">
            <a:spAutoFit/>
          </a:bodyPr>
          <a:lstStyle/>
          <a:p>
            <a:r>
              <a:rPr lang="en-GB" sz="3200" b="1" dirty="0" smtClean="0">
                <a:latin typeface="Tempus Sans ITC" panose="04020404030D07020202" pitchFamily="82" charset="0"/>
              </a:rPr>
              <a:t>Dr Jekyll and Mr Hyde</a:t>
            </a:r>
          </a:p>
          <a:p>
            <a:endParaRPr lang="en-GB" sz="3200" b="1" dirty="0">
              <a:latin typeface="Tempus Sans ITC" panose="04020404030D07020202" pitchFamily="82" charset="0"/>
            </a:endParaRPr>
          </a:p>
          <a:p>
            <a:r>
              <a:rPr lang="en-GB" sz="3200" b="1" dirty="0" smtClean="0">
                <a:latin typeface="Tempus Sans ITC" panose="04020404030D07020202" pitchFamily="82" charset="0"/>
              </a:rPr>
              <a:t>How does Sir Danvers Carew feel?</a:t>
            </a:r>
          </a:p>
          <a:p>
            <a:endParaRPr lang="en-GB" sz="3200" b="1" dirty="0">
              <a:latin typeface="Tempus Sans ITC" panose="04020404030D07020202" pitchFamily="82" charset="0"/>
            </a:endParaRPr>
          </a:p>
          <a:p>
            <a:r>
              <a:rPr lang="en-GB" sz="3200" b="1" dirty="0" smtClean="0">
                <a:latin typeface="Tempus Sans ITC" panose="04020404030D07020202" pitchFamily="82" charset="0"/>
              </a:rPr>
              <a:t>What is he trying to do?</a:t>
            </a:r>
          </a:p>
          <a:p>
            <a:endParaRPr lang="en-GB" sz="3200" b="1" dirty="0">
              <a:latin typeface="Tempus Sans ITC" panose="04020404030D07020202" pitchFamily="82" charset="0"/>
            </a:endParaRPr>
          </a:p>
          <a:p>
            <a:r>
              <a:rPr lang="en-GB" sz="3200" b="1" dirty="0" smtClean="0">
                <a:latin typeface="Tempus Sans ITC" panose="04020404030D07020202" pitchFamily="82" charset="0"/>
              </a:rPr>
              <a:t>What is he thinking of?</a:t>
            </a:r>
            <a:endParaRPr lang="en-GB" sz="3200" b="1" dirty="0">
              <a:latin typeface="Tempus Sans ITC" panose="04020404030D07020202" pitchFamily="82" charset="0"/>
            </a:endParaRPr>
          </a:p>
        </p:txBody>
      </p:sp>
    </p:spTree>
    <p:extLst>
      <p:ext uri="{BB962C8B-B14F-4D97-AF65-F5344CB8AC3E}">
        <p14:creationId xmlns:p14="http://schemas.microsoft.com/office/powerpoint/2010/main" val="15701134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8150" y="762000"/>
            <a:ext cx="11201400" cy="2308324"/>
          </a:xfrm>
          <a:prstGeom prst="rect">
            <a:avLst/>
          </a:prstGeom>
          <a:noFill/>
        </p:spPr>
        <p:txBody>
          <a:bodyPr wrap="square" rtlCol="0">
            <a:spAutoFit/>
          </a:bodyPr>
          <a:lstStyle/>
          <a:p>
            <a:pPr algn="ctr"/>
            <a:r>
              <a:rPr lang="en-GB" sz="3600" b="1" dirty="0" smtClean="0">
                <a:latin typeface="Tempus Sans ITC" panose="04020404030D07020202" pitchFamily="82" charset="0"/>
              </a:rPr>
              <a:t>Dr Jekyll and Mr Hyde</a:t>
            </a:r>
          </a:p>
          <a:p>
            <a:pPr algn="ctr"/>
            <a:endParaRPr lang="en-GB" sz="3600" b="1" dirty="0">
              <a:latin typeface="Tempus Sans ITC" panose="04020404030D07020202" pitchFamily="82" charset="0"/>
            </a:endParaRPr>
          </a:p>
          <a:p>
            <a:pPr algn="ctr"/>
            <a:r>
              <a:rPr lang="en-GB" sz="3600" b="1" dirty="0">
                <a:latin typeface="Tempus Sans ITC" panose="04020404030D07020202" pitchFamily="82" charset="0"/>
              </a:rPr>
              <a:t>Write about the last </a:t>
            </a:r>
            <a:r>
              <a:rPr lang="en-GB" sz="3600" b="1" dirty="0" smtClean="0">
                <a:latin typeface="Tempus Sans ITC" panose="04020404030D07020202" pitchFamily="82" charset="0"/>
              </a:rPr>
              <a:t>living moments </a:t>
            </a:r>
            <a:r>
              <a:rPr lang="en-GB" sz="3600" b="1" dirty="0">
                <a:latin typeface="Tempus Sans ITC" panose="04020404030D07020202" pitchFamily="82" charset="0"/>
              </a:rPr>
              <a:t>of Sir Danvers Carew </a:t>
            </a:r>
            <a:endParaRPr lang="en-GB" sz="3600" b="1" dirty="0" smtClean="0">
              <a:latin typeface="Tempus Sans ITC" panose="04020404030D07020202" pitchFamily="82" charset="0"/>
            </a:endParaRPr>
          </a:p>
          <a:p>
            <a:pPr algn="ctr"/>
            <a:r>
              <a:rPr lang="en-GB" sz="3600" b="1" dirty="0" smtClean="0">
                <a:latin typeface="Tempus Sans ITC" panose="04020404030D07020202" pitchFamily="82" charset="0"/>
              </a:rPr>
              <a:t>from </a:t>
            </a:r>
            <a:r>
              <a:rPr lang="en-GB" sz="3600" b="1" dirty="0">
                <a:latin typeface="Tempus Sans ITC" panose="04020404030D07020202" pitchFamily="82" charset="0"/>
              </a:rPr>
              <a:t>his perspective</a:t>
            </a:r>
            <a:r>
              <a:rPr lang="en-GB" sz="3600" dirty="0"/>
              <a:t>.</a:t>
            </a:r>
          </a:p>
        </p:txBody>
      </p:sp>
      <p:sp>
        <p:nvSpPr>
          <p:cNvPr id="5" name="TextBox 4"/>
          <p:cNvSpPr txBox="1"/>
          <p:nvPr/>
        </p:nvSpPr>
        <p:spPr>
          <a:xfrm>
            <a:off x="1010090" y="4876800"/>
            <a:ext cx="9785051" cy="1384995"/>
          </a:xfrm>
          <a:prstGeom prst="rect">
            <a:avLst/>
          </a:prstGeom>
          <a:noFill/>
        </p:spPr>
        <p:txBody>
          <a:bodyPr wrap="none" rtlCol="0">
            <a:spAutoFit/>
          </a:bodyPr>
          <a:lstStyle/>
          <a:p>
            <a:pPr algn="ctr"/>
            <a:r>
              <a:rPr lang="en-GB" sz="2800" b="1" dirty="0">
                <a:solidFill>
                  <a:srgbClr val="FF0000"/>
                </a:solidFill>
                <a:latin typeface="Tempus Sans ITC" panose="04020404030D07020202" pitchFamily="82" charset="0"/>
              </a:rPr>
              <a:t>Start sentences with an adverb / a verb / a simile / 3 adjectives / </a:t>
            </a:r>
          </a:p>
          <a:p>
            <a:pPr algn="ctr"/>
            <a:r>
              <a:rPr lang="en-GB" sz="2800" b="1" dirty="0">
                <a:solidFill>
                  <a:srgbClr val="FF0000"/>
                </a:solidFill>
                <a:latin typeface="Tempus Sans ITC" panose="04020404030D07020202" pitchFamily="82" charset="0"/>
              </a:rPr>
              <a:t>‘Despite’ / ‘Although’ / noun phrase / prepositional phrase</a:t>
            </a:r>
            <a:endParaRPr lang="en-GB" sz="2800" dirty="0"/>
          </a:p>
          <a:p>
            <a:endParaRPr lang="en-GB" sz="2800" dirty="0"/>
          </a:p>
        </p:txBody>
      </p:sp>
    </p:spTree>
    <p:extLst>
      <p:ext uri="{BB962C8B-B14F-4D97-AF65-F5344CB8AC3E}">
        <p14:creationId xmlns:p14="http://schemas.microsoft.com/office/powerpoint/2010/main" val="6202849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7675" y="333375"/>
            <a:ext cx="11296650" cy="5940088"/>
          </a:xfrm>
          <a:prstGeom prst="rect">
            <a:avLst/>
          </a:prstGeom>
          <a:noFill/>
        </p:spPr>
        <p:txBody>
          <a:bodyPr wrap="square" rtlCol="0">
            <a:spAutoFit/>
          </a:bodyPr>
          <a:lstStyle/>
          <a:p>
            <a:r>
              <a:rPr lang="en-GB" sz="2000" b="1" dirty="0" smtClean="0">
                <a:latin typeface="Tempus Sans ITC" panose="04020404030D07020202" pitchFamily="82" charset="0"/>
              </a:rPr>
              <a:t>Text Extract – Dr Jekyll and Mr Hyde – ‘The Carew Murder Case’ </a:t>
            </a:r>
          </a:p>
          <a:p>
            <a:endParaRPr lang="en-GB" sz="2000" b="1" dirty="0">
              <a:latin typeface="Tempus Sans ITC" panose="04020404030D07020202" pitchFamily="82" charset="0"/>
            </a:endParaRPr>
          </a:p>
          <a:p>
            <a:r>
              <a:rPr lang="en-GB" sz="2000" b="1" dirty="0">
                <a:latin typeface="Tempus Sans ITC" panose="04020404030D07020202" pitchFamily="82" charset="0"/>
              </a:rPr>
              <a:t>And as she so sat she became aware of an aged beautiful gentleman with white hair, drawing near along the lane; and advancing to meet him, another and very small gentleman, to whom at first she paid less attention. When they had come within speech (which was just under the maid's eyes) the older man bowed and accosted the other with a very pretty manner of politeness. It did not seem as if the subject of his address were of great importance; indeed, from his pointing, it some times appeared as if he were only inquiring his way; but the moon shone on his face as he spoke, and the girl was pleased to watch it, it seemed to breathe such an innocent and old-world kindness of disposition, yet with something high too, as of a well-founded self-content. Presently her eye wandered to the other, and she was surprised to recognise in him a certain Mr. Hyde, who had once visited her master and for whom she had conceived a dislike. He had in his hand a heavy cane, with which he was trifling; but he answered never a word, and seemed to listen with an ill-contained impatience. And then all of a sudden he broke out in a great flame of anger, stamping with his foot, brandishing the cane, and carrying on (as the maid described it) like a madman. The old gentleman took a step back, with the air of one very much surprised and a trifle hurt; and at that Mr. Hyde broke out of all bounds and clubbed him to the earth. And next moment, with ape-like fury, he was trampling his victim under foot and hailing down a storm of blows, under which the bones were audibly shattered and the body jumped upon the roadway. At the horror of these sights and sounds, the maid fainted.</a:t>
            </a:r>
          </a:p>
        </p:txBody>
      </p:sp>
    </p:spTree>
    <p:extLst>
      <p:ext uri="{BB962C8B-B14F-4D97-AF65-F5344CB8AC3E}">
        <p14:creationId xmlns:p14="http://schemas.microsoft.com/office/powerpoint/2010/main" val="6910483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4732" y="1604513"/>
            <a:ext cx="9506309" cy="2308324"/>
          </a:xfrm>
          <a:prstGeom prst="rect">
            <a:avLst/>
          </a:prstGeom>
          <a:noFill/>
        </p:spPr>
        <p:txBody>
          <a:bodyPr wrap="square" rtlCol="0">
            <a:spAutoFit/>
          </a:bodyPr>
          <a:lstStyle/>
          <a:p>
            <a:pPr algn="ctr"/>
            <a:r>
              <a:rPr lang="en-GB" sz="7200" b="1" dirty="0" smtClean="0">
                <a:latin typeface="Tempus Sans ITC" panose="04020404030D07020202" pitchFamily="82" charset="0"/>
              </a:rPr>
              <a:t>Focus on</a:t>
            </a:r>
          </a:p>
          <a:p>
            <a:pPr algn="ctr"/>
            <a:r>
              <a:rPr lang="en-GB" sz="7200" b="1" dirty="0" smtClean="0">
                <a:latin typeface="Tempus Sans ITC" panose="04020404030D07020202" pitchFamily="82" charset="0"/>
              </a:rPr>
              <a:t>Structure</a:t>
            </a:r>
            <a:endParaRPr lang="en-GB" sz="7200" b="1" dirty="0">
              <a:latin typeface="Tempus Sans ITC" panose="04020404030D07020202" pitchFamily="82" charset="0"/>
            </a:endParaRPr>
          </a:p>
        </p:txBody>
      </p:sp>
    </p:spTree>
    <p:extLst>
      <p:ext uri="{BB962C8B-B14F-4D97-AF65-F5344CB8AC3E}">
        <p14:creationId xmlns:p14="http://schemas.microsoft.com/office/powerpoint/2010/main" val="604633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9343" y="457200"/>
            <a:ext cx="11188461" cy="6278642"/>
          </a:xfrm>
          <a:prstGeom prst="rect">
            <a:avLst/>
          </a:prstGeom>
          <a:noFill/>
        </p:spPr>
        <p:txBody>
          <a:bodyPr wrap="square" rtlCol="0">
            <a:spAutoFit/>
          </a:bodyPr>
          <a:lstStyle/>
          <a:p>
            <a:r>
              <a:rPr lang="en-GB" sz="3200" b="1" dirty="0">
                <a:latin typeface="Tempus Sans ITC" panose="04020404030D07020202" pitchFamily="82" charset="0"/>
              </a:rPr>
              <a:t>When planning and structuring a piece of work, the first thing you need to think about is whether you are going to write a LINEAR or a NON LINEAR piece</a:t>
            </a:r>
          </a:p>
          <a:p>
            <a:endParaRPr lang="en-GB" sz="3200" b="1" dirty="0">
              <a:latin typeface="Tempus Sans ITC" panose="04020404030D07020202" pitchFamily="82" charset="0"/>
            </a:endParaRPr>
          </a:p>
          <a:p>
            <a:r>
              <a:rPr lang="en-GB" sz="3200" b="1" u="sng" dirty="0">
                <a:solidFill>
                  <a:srgbClr val="0F07A9"/>
                </a:solidFill>
                <a:latin typeface="Tempus Sans ITC" panose="04020404030D07020202" pitchFamily="82" charset="0"/>
              </a:rPr>
              <a:t>LINEAR – </a:t>
            </a:r>
            <a:r>
              <a:rPr lang="en-GB" sz="3200" b="1" dirty="0">
                <a:solidFill>
                  <a:srgbClr val="0F07A9"/>
                </a:solidFill>
                <a:latin typeface="Tempus Sans ITC" panose="04020404030D07020202" pitchFamily="82" charset="0"/>
              </a:rPr>
              <a:t>This is where the events in a narrative are SEQUENCED and ORDERED in a logical way, often in chronological (time) order. </a:t>
            </a:r>
          </a:p>
          <a:p>
            <a:endParaRPr lang="en-GB" sz="3200" b="1" u="sng" dirty="0">
              <a:latin typeface="Tempus Sans ITC" panose="04020404030D07020202" pitchFamily="82" charset="0"/>
            </a:endParaRPr>
          </a:p>
          <a:p>
            <a:r>
              <a:rPr lang="en-GB" sz="3200" b="1" u="sng" dirty="0">
                <a:solidFill>
                  <a:srgbClr val="C00000"/>
                </a:solidFill>
                <a:latin typeface="Tempus Sans ITC" panose="04020404030D07020202" pitchFamily="82" charset="0"/>
              </a:rPr>
              <a:t>NON-LINEAR – </a:t>
            </a:r>
            <a:r>
              <a:rPr lang="en-GB" sz="3200" b="1" dirty="0">
                <a:solidFill>
                  <a:srgbClr val="C00000"/>
                </a:solidFill>
                <a:latin typeface="Tempus Sans ITC" panose="04020404030D07020202" pitchFamily="82" charset="0"/>
              </a:rPr>
              <a:t>This is where the events in a narrative are ‘jumbled up’ including structural features such as flash backs, flash forwards, locational shifts and shifts in narrative perspective (who is telling the story). </a:t>
            </a:r>
          </a:p>
          <a:p>
            <a:endParaRPr lang="en-GB" dirty="0"/>
          </a:p>
        </p:txBody>
      </p:sp>
    </p:spTree>
    <p:extLst>
      <p:ext uri="{BB962C8B-B14F-4D97-AF65-F5344CB8AC3E}">
        <p14:creationId xmlns:p14="http://schemas.microsoft.com/office/powerpoint/2010/main" val="27742527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6430" y="284672"/>
            <a:ext cx="11499012" cy="5262979"/>
          </a:xfrm>
          <a:prstGeom prst="rect">
            <a:avLst/>
          </a:prstGeom>
          <a:noFill/>
        </p:spPr>
        <p:txBody>
          <a:bodyPr wrap="square" rtlCol="0">
            <a:spAutoFit/>
          </a:bodyPr>
          <a:lstStyle/>
          <a:p>
            <a:r>
              <a:rPr lang="en-GB" sz="2800" b="1" dirty="0" smtClean="0">
                <a:solidFill>
                  <a:srgbClr val="0F07A9"/>
                </a:solidFill>
                <a:latin typeface="Tempus Sans ITC" panose="04020404030D07020202" pitchFamily="82" charset="0"/>
              </a:rPr>
              <a:t>Non-Linear Narratives</a:t>
            </a:r>
          </a:p>
          <a:p>
            <a:endParaRPr lang="en-GB" sz="2800" b="1" dirty="0">
              <a:solidFill>
                <a:srgbClr val="0F07A9"/>
              </a:solidFill>
              <a:latin typeface="Tempus Sans ITC" panose="04020404030D07020202" pitchFamily="82" charset="0"/>
            </a:endParaRPr>
          </a:p>
          <a:p>
            <a:pPr marL="457200" indent="-457200">
              <a:buFont typeface="Arial" panose="020B0604020202020204" pitchFamily="34" charset="0"/>
              <a:buChar char="•"/>
            </a:pPr>
            <a:r>
              <a:rPr lang="en-GB" sz="2800" b="1" dirty="0">
                <a:solidFill>
                  <a:srgbClr val="0F07A9"/>
                </a:solidFill>
                <a:latin typeface="Tempus Sans ITC" panose="04020404030D07020202" pitchFamily="82" charset="0"/>
              </a:rPr>
              <a:t>Stream of consciousness – </a:t>
            </a:r>
            <a:r>
              <a:rPr lang="en-GB" sz="2800" b="1" dirty="0">
                <a:latin typeface="Tempus Sans ITC" panose="04020404030D07020202" pitchFamily="82" charset="0"/>
              </a:rPr>
              <a:t>this is where the narrator in the story literally says whatever it is that comes into their heads. This means that often the story can ‘jump around’ between different settings, characters and time periods. </a:t>
            </a:r>
          </a:p>
          <a:p>
            <a:pPr marL="457200" indent="-457200">
              <a:buFont typeface="Arial" panose="020B0604020202020204" pitchFamily="34" charset="0"/>
              <a:buChar char="•"/>
            </a:pPr>
            <a:r>
              <a:rPr lang="en-GB" sz="2800" b="1" dirty="0">
                <a:solidFill>
                  <a:srgbClr val="0F07A9"/>
                </a:solidFill>
                <a:latin typeface="Tempus Sans ITC" panose="04020404030D07020202" pitchFamily="82" charset="0"/>
              </a:rPr>
              <a:t>Flashback stories – </a:t>
            </a:r>
            <a:r>
              <a:rPr lang="en-GB" sz="2800" b="1" dirty="0">
                <a:latin typeface="Tempus Sans ITC" panose="04020404030D07020202" pitchFamily="82" charset="0"/>
              </a:rPr>
              <a:t>A flashback story has 2 timelines. The ‘present day’ and various moments in the past. Often it is the past events that give the reader more understanding about the present situation. E.g. the reader might learn through a flashback that the main character was a prisoner, which might help explain why the main character has a number tattooed on his arm.</a:t>
            </a:r>
          </a:p>
        </p:txBody>
      </p:sp>
    </p:spTree>
    <p:extLst>
      <p:ext uri="{BB962C8B-B14F-4D97-AF65-F5344CB8AC3E}">
        <p14:creationId xmlns:p14="http://schemas.microsoft.com/office/powerpoint/2010/main" val="4503303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5057" y="353683"/>
            <a:ext cx="11481758" cy="5109091"/>
          </a:xfrm>
          <a:prstGeom prst="rect">
            <a:avLst/>
          </a:prstGeom>
          <a:noFill/>
        </p:spPr>
        <p:txBody>
          <a:bodyPr wrap="square" rtlCol="0">
            <a:spAutoFit/>
          </a:bodyPr>
          <a:lstStyle/>
          <a:p>
            <a:r>
              <a:rPr lang="en-GB" sz="2800" b="1" dirty="0" smtClean="0">
                <a:solidFill>
                  <a:srgbClr val="0F07A9"/>
                </a:solidFill>
                <a:latin typeface="Tempus Sans ITC" panose="04020404030D07020202" pitchFamily="82" charset="0"/>
              </a:rPr>
              <a:t>Non-Linear Narratives</a:t>
            </a:r>
          </a:p>
          <a:p>
            <a:pPr marL="457200" indent="-457200">
              <a:buFont typeface="Arial" panose="020B0604020202020204" pitchFamily="34" charset="0"/>
              <a:buChar char="•"/>
            </a:pPr>
            <a:endParaRPr lang="en-GB" sz="2800" b="1" dirty="0">
              <a:solidFill>
                <a:srgbClr val="0F07A9"/>
              </a:solidFill>
              <a:latin typeface="Tempus Sans ITC" panose="04020404030D07020202" pitchFamily="82" charset="0"/>
            </a:endParaRPr>
          </a:p>
          <a:p>
            <a:pPr marL="457200" indent="-457200">
              <a:buFont typeface="Arial" panose="020B0604020202020204" pitchFamily="34" charset="0"/>
              <a:buChar char="•"/>
            </a:pPr>
            <a:r>
              <a:rPr lang="en-GB" sz="2800" b="1" dirty="0" smtClean="0">
                <a:solidFill>
                  <a:srgbClr val="0F07A9"/>
                </a:solidFill>
                <a:latin typeface="Tempus Sans ITC" panose="04020404030D07020202" pitchFamily="82" charset="0"/>
              </a:rPr>
              <a:t>Parallel </a:t>
            </a:r>
            <a:r>
              <a:rPr lang="en-GB" sz="2800" b="1" dirty="0">
                <a:solidFill>
                  <a:srgbClr val="0F07A9"/>
                </a:solidFill>
                <a:latin typeface="Tempus Sans ITC" panose="04020404030D07020202" pitchFamily="82" charset="0"/>
              </a:rPr>
              <a:t>Narratives – </a:t>
            </a:r>
            <a:r>
              <a:rPr lang="en-GB" sz="2800" b="1" dirty="0">
                <a:latin typeface="Tempus Sans ITC" panose="04020404030D07020202" pitchFamily="82" charset="0"/>
              </a:rPr>
              <a:t>This is where you are essentially telling the story of two people, and switching between the two. Often in parallel narratives the two characters will somehow be linked, with each person’s life revealing information and details about the other. E.g. telling the parallel narrative of twins who were separated at birth and are eventually reunited. </a:t>
            </a:r>
          </a:p>
          <a:p>
            <a:pPr marL="457200" indent="-457200">
              <a:buFont typeface="Arial" panose="020B0604020202020204" pitchFamily="34" charset="0"/>
              <a:buChar char="•"/>
            </a:pPr>
            <a:r>
              <a:rPr lang="en-GB" sz="2800" b="1" dirty="0">
                <a:solidFill>
                  <a:srgbClr val="0F07A9"/>
                </a:solidFill>
                <a:latin typeface="Tempus Sans ITC" panose="04020404030D07020202" pitchFamily="82" charset="0"/>
              </a:rPr>
              <a:t>Circular Narratives – </a:t>
            </a:r>
            <a:r>
              <a:rPr lang="en-GB" sz="2800" b="1" dirty="0">
                <a:latin typeface="Tempus Sans ITC" panose="04020404030D07020202" pitchFamily="82" charset="0"/>
              </a:rPr>
              <a:t>A circular narrative is a story that ends exactly where it began. In this way, the whole story is a sort of flashback working its way to the present day moment at the end. </a:t>
            </a:r>
          </a:p>
          <a:p>
            <a:endParaRPr lang="en-GB" dirty="0"/>
          </a:p>
        </p:txBody>
      </p:sp>
    </p:spTree>
    <p:extLst>
      <p:ext uri="{BB962C8B-B14F-4D97-AF65-F5344CB8AC3E}">
        <p14:creationId xmlns:p14="http://schemas.microsoft.com/office/powerpoint/2010/main" val="24106733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539" y="117226"/>
            <a:ext cx="11490385" cy="1138773"/>
          </a:xfrm>
          <a:prstGeom prst="rect">
            <a:avLst/>
          </a:prstGeom>
          <a:noFill/>
        </p:spPr>
        <p:txBody>
          <a:bodyPr wrap="square" rtlCol="0">
            <a:spAutoFit/>
          </a:bodyPr>
          <a:lstStyle/>
          <a:p>
            <a:r>
              <a:rPr lang="en-GB" sz="3200" b="1" dirty="0" smtClean="0">
                <a:latin typeface="Tempus Sans ITC" panose="04020404030D07020202" pitchFamily="82" charset="0"/>
              </a:rPr>
              <a:t>Planning a Linear Narrative</a:t>
            </a:r>
            <a:r>
              <a:rPr lang="en-GB" dirty="0" smtClean="0"/>
              <a:t>:</a:t>
            </a:r>
          </a:p>
          <a:p>
            <a:endParaRPr lang="en-GB" dirty="0"/>
          </a:p>
          <a:p>
            <a:endParaRPr lang="en-GB" dirty="0"/>
          </a:p>
        </p:txBody>
      </p:sp>
      <p:pic>
        <p:nvPicPr>
          <p:cNvPr id="3074" name="Picture 2" descr="Story Mountain – Awaken Engl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081" y="933450"/>
            <a:ext cx="8486775" cy="5924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6929" y="4671050"/>
            <a:ext cx="1548822" cy="461665"/>
          </a:xfrm>
          <a:prstGeom prst="rect">
            <a:avLst/>
          </a:prstGeom>
          <a:noFill/>
        </p:spPr>
        <p:txBody>
          <a:bodyPr wrap="none" rtlCol="0">
            <a:spAutoFit/>
          </a:bodyPr>
          <a:lstStyle/>
          <a:p>
            <a:r>
              <a:rPr lang="en-GB" sz="2400" b="1" dirty="0" smtClean="0">
                <a:latin typeface="Tempus Sans ITC" panose="04020404030D07020202" pitchFamily="82" charset="0"/>
              </a:rPr>
              <a:t>Exposition</a:t>
            </a:r>
            <a:endParaRPr lang="en-GB" sz="2400" b="1" dirty="0">
              <a:latin typeface="Tempus Sans ITC" panose="04020404030D07020202" pitchFamily="82" charset="0"/>
            </a:endParaRPr>
          </a:p>
        </p:txBody>
      </p:sp>
      <p:sp>
        <p:nvSpPr>
          <p:cNvPr id="6" name="TextBox 5"/>
          <p:cNvSpPr txBox="1"/>
          <p:nvPr/>
        </p:nvSpPr>
        <p:spPr>
          <a:xfrm>
            <a:off x="793631" y="2717320"/>
            <a:ext cx="2319866" cy="461665"/>
          </a:xfrm>
          <a:prstGeom prst="rect">
            <a:avLst/>
          </a:prstGeom>
          <a:noFill/>
        </p:spPr>
        <p:txBody>
          <a:bodyPr wrap="none" rtlCol="0">
            <a:spAutoFit/>
          </a:bodyPr>
          <a:lstStyle/>
          <a:p>
            <a:r>
              <a:rPr lang="en-GB" sz="2400" b="1" dirty="0" smtClean="0">
                <a:latin typeface="Tempus Sans ITC" panose="04020404030D07020202" pitchFamily="82" charset="0"/>
              </a:rPr>
              <a:t>Inciting Incident</a:t>
            </a:r>
            <a:endParaRPr lang="en-GB" sz="2400" b="1" dirty="0">
              <a:latin typeface="Tempus Sans ITC" panose="04020404030D07020202" pitchFamily="82" charset="0"/>
            </a:endParaRPr>
          </a:p>
        </p:txBody>
      </p:sp>
    </p:spTree>
    <p:extLst>
      <p:ext uri="{BB962C8B-B14F-4D97-AF65-F5344CB8AC3E}">
        <p14:creationId xmlns:p14="http://schemas.microsoft.com/office/powerpoint/2010/main" val="23467551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7648" y="368202"/>
            <a:ext cx="10420709" cy="3416320"/>
          </a:xfrm>
          <a:prstGeom prst="rect">
            <a:avLst/>
          </a:prstGeom>
          <a:noFill/>
        </p:spPr>
        <p:txBody>
          <a:bodyPr wrap="square" rtlCol="0">
            <a:spAutoFit/>
          </a:bodyPr>
          <a:lstStyle/>
          <a:p>
            <a:r>
              <a:rPr lang="en-GB" sz="3600" b="1" dirty="0" smtClean="0">
                <a:latin typeface="Tempus Sans ITC" panose="04020404030D07020202" pitchFamily="82" charset="0"/>
              </a:rPr>
              <a:t>An Inspector Calls</a:t>
            </a:r>
          </a:p>
          <a:p>
            <a:endParaRPr lang="en-GB" sz="3600" b="1" dirty="0">
              <a:latin typeface="Tempus Sans ITC" panose="04020404030D07020202" pitchFamily="82" charset="0"/>
            </a:endParaRPr>
          </a:p>
          <a:p>
            <a:r>
              <a:rPr lang="en-GB" sz="3600" b="1" dirty="0" smtClean="0">
                <a:latin typeface="Tempus Sans ITC" panose="04020404030D07020202" pitchFamily="82" charset="0"/>
              </a:rPr>
              <a:t>Write </a:t>
            </a:r>
            <a:r>
              <a:rPr lang="en-GB" sz="3600" b="1" dirty="0">
                <a:latin typeface="Tempus Sans ITC" panose="04020404030D07020202" pitchFamily="82" charset="0"/>
              </a:rPr>
              <a:t>a short story on </a:t>
            </a:r>
            <a:endParaRPr lang="en-GB" sz="3600" b="1" dirty="0" smtClean="0">
              <a:latin typeface="Tempus Sans ITC" panose="04020404030D07020202" pitchFamily="82" charset="0"/>
            </a:endParaRPr>
          </a:p>
          <a:p>
            <a:r>
              <a:rPr lang="en-GB" sz="3600" b="1" dirty="0" smtClean="0">
                <a:latin typeface="Tempus Sans ITC" panose="04020404030D07020202" pitchFamily="82" charset="0"/>
              </a:rPr>
              <a:t>how </a:t>
            </a:r>
            <a:r>
              <a:rPr lang="en-GB" sz="3600" b="1" dirty="0">
                <a:latin typeface="Tempus Sans ITC" panose="04020404030D07020202" pitchFamily="82" charset="0"/>
              </a:rPr>
              <a:t>Sheila Birling </a:t>
            </a:r>
            <a:endParaRPr lang="en-GB" sz="3600" b="1" dirty="0" smtClean="0">
              <a:latin typeface="Tempus Sans ITC" panose="04020404030D07020202" pitchFamily="82" charset="0"/>
            </a:endParaRPr>
          </a:p>
          <a:p>
            <a:r>
              <a:rPr lang="en-GB" sz="3600" b="1" dirty="0" smtClean="0">
                <a:latin typeface="Tempus Sans ITC" panose="04020404030D07020202" pitchFamily="82" charset="0"/>
              </a:rPr>
              <a:t>changed her </a:t>
            </a:r>
            <a:r>
              <a:rPr lang="en-GB" sz="3600" b="1" dirty="0">
                <a:latin typeface="Tempus Sans ITC" panose="04020404030D07020202" pitchFamily="82" charset="0"/>
              </a:rPr>
              <a:t>life around </a:t>
            </a:r>
            <a:endParaRPr lang="en-GB" sz="3600" b="1" dirty="0" smtClean="0">
              <a:latin typeface="Tempus Sans ITC" panose="04020404030D07020202" pitchFamily="82" charset="0"/>
            </a:endParaRPr>
          </a:p>
          <a:p>
            <a:r>
              <a:rPr lang="en-GB" sz="3600" b="1" dirty="0" smtClean="0">
                <a:latin typeface="Tempus Sans ITC" panose="04020404030D07020202" pitchFamily="82" charset="0"/>
              </a:rPr>
              <a:t>after </a:t>
            </a:r>
            <a:r>
              <a:rPr lang="en-GB" sz="3600" b="1" dirty="0">
                <a:latin typeface="Tempus Sans ITC" panose="04020404030D07020202" pitchFamily="82" charset="0"/>
              </a:rPr>
              <a:t>the </a:t>
            </a:r>
            <a:r>
              <a:rPr lang="en-GB" sz="3600" b="1" dirty="0" smtClean="0">
                <a:latin typeface="Tempus Sans ITC" panose="04020404030D07020202" pitchFamily="82" charset="0"/>
              </a:rPr>
              <a:t>Inspector’s </a:t>
            </a:r>
            <a:r>
              <a:rPr lang="en-GB" sz="3600" b="1" dirty="0">
                <a:latin typeface="Tempus Sans ITC" panose="04020404030D07020202" pitchFamily="82" charset="0"/>
              </a:rPr>
              <a:t>visit. </a:t>
            </a:r>
          </a:p>
        </p:txBody>
      </p:sp>
      <p:pic>
        <p:nvPicPr>
          <p:cNvPr id="4098" name="Picture 2" descr="An Inspector Calls at Theatre Royal - things to do i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8003" y="0"/>
            <a:ext cx="6573997" cy="4371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7648" y="5314862"/>
            <a:ext cx="11460502" cy="830997"/>
          </a:xfrm>
          <a:prstGeom prst="rect">
            <a:avLst/>
          </a:prstGeom>
          <a:noFill/>
        </p:spPr>
        <p:txBody>
          <a:bodyPr wrap="square" rtlCol="0">
            <a:spAutoFit/>
          </a:bodyPr>
          <a:lstStyle/>
          <a:p>
            <a:r>
              <a:rPr lang="en-GB" sz="2400" b="1" dirty="0" smtClean="0">
                <a:solidFill>
                  <a:srgbClr val="FF0000"/>
                </a:solidFill>
                <a:latin typeface="Tempus Sans ITC" panose="04020404030D07020202" pitchFamily="82" charset="0"/>
              </a:rPr>
              <a:t>Linear   - Opening, Build Up, Climax, Resolution, Ending</a:t>
            </a:r>
          </a:p>
          <a:p>
            <a:r>
              <a:rPr lang="en-GB" sz="2400" b="1" dirty="0" smtClean="0">
                <a:solidFill>
                  <a:srgbClr val="FF0000"/>
                </a:solidFill>
                <a:latin typeface="Tempus Sans ITC" panose="04020404030D07020202" pitchFamily="82" charset="0"/>
              </a:rPr>
              <a:t>Non Linear – Stream of Consciousness, Parallel, Narratives, Flashback, Circular narrative</a:t>
            </a:r>
            <a:endParaRPr lang="en-GB" sz="2400" b="1" dirty="0">
              <a:solidFill>
                <a:srgbClr val="FF0000"/>
              </a:solidFill>
              <a:latin typeface="Tempus Sans ITC" panose="04020404030D07020202" pitchFamily="82" charset="0"/>
            </a:endParaRPr>
          </a:p>
        </p:txBody>
      </p:sp>
    </p:spTree>
    <p:extLst>
      <p:ext uri="{BB962C8B-B14F-4D97-AF65-F5344CB8AC3E}">
        <p14:creationId xmlns:p14="http://schemas.microsoft.com/office/powerpoint/2010/main" val="2782396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3849" y="483731"/>
            <a:ext cx="11335109" cy="5786199"/>
          </a:xfrm>
          <a:prstGeom prst="rect">
            <a:avLst/>
          </a:prstGeom>
          <a:noFill/>
        </p:spPr>
        <p:txBody>
          <a:bodyPr wrap="square" rtlCol="0">
            <a:spAutoFit/>
          </a:bodyPr>
          <a:lstStyle/>
          <a:p>
            <a:r>
              <a:rPr lang="en-GB" sz="3200" b="1" dirty="0" smtClean="0">
                <a:latin typeface="Tempus Sans ITC" panose="04020404030D07020202" pitchFamily="82" charset="0"/>
              </a:rPr>
              <a:t>An Inspector Calls</a:t>
            </a:r>
          </a:p>
          <a:p>
            <a:endParaRPr lang="en-GB" sz="3200" b="1" dirty="0">
              <a:latin typeface="Tempus Sans ITC" panose="04020404030D07020202" pitchFamily="82" charset="0"/>
            </a:endParaRPr>
          </a:p>
          <a:p>
            <a:r>
              <a:rPr lang="en-GB" sz="3200" b="1" dirty="0">
                <a:latin typeface="Tempus Sans ITC" panose="04020404030D07020202" pitchFamily="82" charset="0"/>
              </a:rPr>
              <a:t>Focus on the character of Eva Smith. Write a short creative writing piece about ‘The Meeting </a:t>
            </a:r>
            <a:r>
              <a:rPr lang="en-GB" sz="3200" b="1" dirty="0" smtClean="0">
                <a:latin typeface="Tempus Sans ITC" panose="04020404030D07020202" pitchFamily="82" charset="0"/>
              </a:rPr>
              <a:t>At The </a:t>
            </a:r>
            <a:r>
              <a:rPr lang="en-GB" sz="3200" b="1" dirty="0">
                <a:latin typeface="Tempus Sans ITC" panose="04020404030D07020202" pitchFamily="82" charset="0"/>
              </a:rPr>
              <a:t>Palace Bar’ when Gerald meets Eva Smith for the first time. </a:t>
            </a:r>
            <a:endParaRPr lang="en-GB" sz="3200" b="1" dirty="0" smtClean="0">
              <a:latin typeface="Tempus Sans ITC" panose="04020404030D07020202" pitchFamily="82" charset="0"/>
            </a:endParaRPr>
          </a:p>
          <a:p>
            <a:endParaRPr lang="en-GB" sz="3200" b="1" dirty="0">
              <a:latin typeface="Tempus Sans ITC" panose="04020404030D07020202" pitchFamily="82" charset="0"/>
            </a:endParaRPr>
          </a:p>
          <a:p>
            <a:r>
              <a:rPr lang="en-GB" sz="3200" b="1" dirty="0">
                <a:latin typeface="Tempus Sans ITC" panose="04020404030D07020202" pitchFamily="82" charset="0"/>
              </a:rPr>
              <a:t>-How is she dressed?</a:t>
            </a:r>
          </a:p>
          <a:p>
            <a:r>
              <a:rPr lang="en-GB" sz="3200" b="1" dirty="0">
                <a:latin typeface="Tempus Sans ITC" panose="04020404030D07020202" pitchFamily="82" charset="0"/>
              </a:rPr>
              <a:t>-What is she doing?</a:t>
            </a:r>
          </a:p>
          <a:p>
            <a:r>
              <a:rPr lang="en-GB" sz="3200" b="1" dirty="0">
                <a:latin typeface="Tempus Sans ITC" panose="04020404030D07020202" pitchFamily="82" charset="0"/>
              </a:rPr>
              <a:t>-How does she react when Gerald approaches and ‘rescues’ her?</a:t>
            </a:r>
          </a:p>
          <a:p>
            <a:r>
              <a:rPr lang="en-GB" sz="3200" b="1" dirty="0">
                <a:latin typeface="Tempus Sans ITC" panose="04020404030D07020202" pitchFamily="82" charset="0"/>
              </a:rPr>
              <a:t>-What does she say and do when she and Gerald go to </a:t>
            </a:r>
            <a:r>
              <a:rPr lang="en-GB" sz="3200" b="1" dirty="0" smtClean="0">
                <a:latin typeface="Tempus Sans ITC" panose="04020404030D07020202" pitchFamily="82" charset="0"/>
              </a:rPr>
              <a:t>the county hotel </a:t>
            </a:r>
            <a:r>
              <a:rPr lang="en-GB" sz="3200" b="1" dirty="0">
                <a:latin typeface="Tempus Sans ITC" panose="04020404030D07020202" pitchFamily="82" charset="0"/>
              </a:rPr>
              <a:t>to </a:t>
            </a:r>
            <a:r>
              <a:rPr lang="en-GB" sz="3200" b="1" dirty="0" smtClean="0">
                <a:latin typeface="Tempus Sans ITC" panose="04020404030D07020202" pitchFamily="82" charset="0"/>
              </a:rPr>
              <a:t>talk and get </a:t>
            </a:r>
            <a:r>
              <a:rPr lang="en-GB" sz="3200" b="1" dirty="0">
                <a:latin typeface="Tempus Sans ITC" panose="04020404030D07020202" pitchFamily="82" charset="0"/>
              </a:rPr>
              <a:t>something to eat?</a:t>
            </a:r>
          </a:p>
          <a:p>
            <a:endParaRPr lang="en-GB" dirty="0"/>
          </a:p>
        </p:txBody>
      </p:sp>
    </p:spTree>
    <p:extLst>
      <p:ext uri="{BB962C8B-B14F-4D97-AF65-F5344CB8AC3E}">
        <p14:creationId xmlns:p14="http://schemas.microsoft.com/office/powerpoint/2010/main" val="8189325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3825"/>
            <a:ext cx="6438900" cy="4031873"/>
          </a:xfrm>
          <a:prstGeom prst="rect">
            <a:avLst/>
          </a:prstGeom>
          <a:noFill/>
        </p:spPr>
        <p:txBody>
          <a:bodyPr wrap="square" rtlCol="0">
            <a:spAutoFit/>
          </a:bodyPr>
          <a:lstStyle/>
          <a:p>
            <a:r>
              <a:rPr lang="en-GB" sz="3200" b="1" dirty="0" smtClean="0">
                <a:latin typeface="Tempus Sans ITC" panose="04020404030D07020202" pitchFamily="82" charset="0"/>
              </a:rPr>
              <a:t>Macbeth</a:t>
            </a:r>
          </a:p>
          <a:p>
            <a:endParaRPr lang="en-GB" sz="3200" b="1" dirty="0" smtClean="0">
              <a:latin typeface="Tempus Sans ITC" panose="04020404030D07020202" pitchFamily="82" charset="0"/>
            </a:endParaRPr>
          </a:p>
          <a:p>
            <a:r>
              <a:rPr lang="en-GB" sz="3200" b="1" dirty="0" smtClean="0">
                <a:latin typeface="Tempus Sans ITC" panose="04020404030D07020202" pitchFamily="82" charset="0"/>
              </a:rPr>
              <a:t>Imagine </a:t>
            </a:r>
            <a:r>
              <a:rPr lang="en-GB" sz="3200" b="1" dirty="0">
                <a:latin typeface="Tempus Sans ITC" panose="04020404030D07020202" pitchFamily="82" charset="0"/>
              </a:rPr>
              <a:t>the backstory to ‘Macbeth’, </a:t>
            </a:r>
            <a:endParaRPr lang="en-GB" sz="3200" b="1" dirty="0" smtClean="0">
              <a:latin typeface="Tempus Sans ITC" panose="04020404030D07020202" pitchFamily="82" charset="0"/>
            </a:endParaRPr>
          </a:p>
          <a:p>
            <a:r>
              <a:rPr lang="en-GB" sz="3200" b="1" dirty="0" smtClean="0">
                <a:latin typeface="Tempus Sans ITC" panose="04020404030D07020202" pitchFamily="82" charset="0"/>
              </a:rPr>
              <a:t>explaining </a:t>
            </a:r>
            <a:r>
              <a:rPr lang="en-GB" sz="3200" b="1" dirty="0">
                <a:latin typeface="Tempus Sans ITC" panose="04020404030D07020202" pitchFamily="82" charset="0"/>
              </a:rPr>
              <a:t>how the young and </a:t>
            </a:r>
            <a:endParaRPr lang="en-GB" sz="3200" b="1" dirty="0" smtClean="0">
              <a:latin typeface="Tempus Sans ITC" panose="04020404030D07020202" pitchFamily="82" charset="0"/>
            </a:endParaRPr>
          </a:p>
          <a:p>
            <a:r>
              <a:rPr lang="en-GB" sz="3200" b="1" dirty="0" smtClean="0">
                <a:latin typeface="Tempus Sans ITC" panose="04020404030D07020202" pitchFamily="82" charset="0"/>
              </a:rPr>
              <a:t>poor </a:t>
            </a:r>
            <a:r>
              <a:rPr lang="en-GB" sz="3200" b="1" dirty="0">
                <a:latin typeface="Tempus Sans ITC" panose="04020404030D07020202" pitchFamily="82" charset="0"/>
              </a:rPr>
              <a:t>girl who was to become Lady </a:t>
            </a:r>
            <a:endParaRPr lang="en-GB" sz="3200" b="1" dirty="0" smtClean="0">
              <a:latin typeface="Tempus Sans ITC" panose="04020404030D07020202" pitchFamily="82" charset="0"/>
            </a:endParaRPr>
          </a:p>
          <a:p>
            <a:r>
              <a:rPr lang="en-GB" sz="3200" b="1" dirty="0" smtClean="0">
                <a:latin typeface="Tempus Sans ITC" panose="04020404030D07020202" pitchFamily="82" charset="0"/>
              </a:rPr>
              <a:t>Macbeth </a:t>
            </a:r>
            <a:r>
              <a:rPr lang="en-GB" sz="3200" b="1" dirty="0">
                <a:latin typeface="Tempus Sans ITC" panose="04020404030D07020202" pitchFamily="82" charset="0"/>
              </a:rPr>
              <a:t>flirted, manipulated and </a:t>
            </a:r>
            <a:endParaRPr lang="en-GB" sz="3200" b="1" dirty="0" smtClean="0">
              <a:latin typeface="Tempus Sans ITC" panose="04020404030D07020202" pitchFamily="82" charset="0"/>
            </a:endParaRPr>
          </a:p>
          <a:p>
            <a:r>
              <a:rPr lang="en-GB" sz="3200" b="1" dirty="0" smtClean="0">
                <a:latin typeface="Tempus Sans ITC" panose="04020404030D07020202" pitchFamily="82" charset="0"/>
              </a:rPr>
              <a:t>entrapped </a:t>
            </a:r>
            <a:r>
              <a:rPr lang="en-GB" sz="3200" b="1" dirty="0">
                <a:latin typeface="Tempus Sans ITC" panose="04020404030D07020202" pitchFamily="82" charset="0"/>
              </a:rPr>
              <a:t>Macbeth into marrying </a:t>
            </a:r>
            <a:endParaRPr lang="en-GB" sz="3200" b="1" dirty="0" smtClean="0">
              <a:latin typeface="Tempus Sans ITC" panose="04020404030D07020202" pitchFamily="82" charset="0"/>
            </a:endParaRPr>
          </a:p>
          <a:p>
            <a:r>
              <a:rPr lang="en-GB" sz="3200" b="1" dirty="0" smtClean="0">
                <a:latin typeface="Tempus Sans ITC" panose="04020404030D07020202" pitchFamily="82" charset="0"/>
              </a:rPr>
              <a:t>her </a:t>
            </a:r>
            <a:r>
              <a:rPr lang="en-GB" sz="3200" b="1" dirty="0">
                <a:latin typeface="Tempus Sans ITC" panose="04020404030D07020202" pitchFamily="82" charset="0"/>
              </a:rPr>
              <a:t>so she could be a ‘Lady’. </a:t>
            </a:r>
          </a:p>
        </p:txBody>
      </p:sp>
      <p:pic>
        <p:nvPicPr>
          <p:cNvPr id="7170" name="Picture 2" descr="https://images-wixmp-ed30a86b8c4ca887773594c2.wixmp.com/f/aca29c2e-ae3c-4093-bd35-a910497597e0/daiwjlm-dccd1639-8fde-4d62-b9a2-da57f181dc94.jpg/v1/fill/w_763,h_1047,q_75,strp/walks_with_kings_by_tsvetka-daiwjlm.jpg?token=eyJ0eXAiOiJKV1QiLCJhbGciOiJIUzI1NiJ9.eyJpc3MiOiJ1cm46YXBwOjdlMGQxODg5ODIyNjQzNzNhNWYwZDQxNWVhMGQyNmUwIiwic3ViIjoidXJuOmFwcDo3ZTBkMTg4OTgyMjY0MzczYTVmMGQ0MTVlYTBkMjZlMCIsImF1ZCI6WyJ1cm46c2VydmljZTppbWFnZS5vcGVyYXRpb25zIl0sIm9iaiI6W1t7InBhdGgiOiIvZi9hY2EyOWMyZS1hZTNjLTQwOTMtYmQzNS1hOTEwNDk3NTk3ZTAvZGFpd2psbS1kY2NkMTYzOS04ZmRlLTRkNjItYjlhMi1kYTU3ZjE4MWRjOTQuanBnIiwid2lkdGgiOiI8PTc2MyIsImhlaWdodCI6Ijw9MTA0NyJ9XV19.f0AWd--4T4gPj8q_4sLZhIn3TlA8l8e6R8ic-0KxXJ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7576" y="-60570"/>
            <a:ext cx="5041900" cy="69185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4381500"/>
            <a:ext cx="6388287" cy="2215991"/>
          </a:xfrm>
          <a:prstGeom prst="rect">
            <a:avLst/>
          </a:prstGeom>
          <a:noFill/>
        </p:spPr>
        <p:txBody>
          <a:bodyPr wrap="none" rtlCol="0">
            <a:spAutoFit/>
          </a:bodyPr>
          <a:lstStyle/>
          <a:p>
            <a:r>
              <a:rPr lang="en-GB" sz="2400" b="1" dirty="0">
                <a:solidFill>
                  <a:srgbClr val="FF0000"/>
                </a:solidFill>
                <a:latin typeface="Tempus Sans ITC" panose="04020404030D07020202" pitchFamily="82" charset="0"/>
              </a:rPr>
              <a:t>Linear   - Opening, Build Up, Climax, </a:t>
            </a:r>
            <a:endParaRPr lang="en-GB" sz="2400" b="1" dirty="0" smtClean="0">
              <a:solidFill>
                <a:srgbClr val="FF0000"/>
              </a:solidFill>
              <a:latin typeface="Tempus Sans ITC" panose="04020404030D07020202" pitchFamily="82" charset="0"/>
            </a:endParaRPr>
          </a:p>
          <a:p>
            <a:r>
              <a:rPr lang="en-GB" sz="2400" b="1" dirty="0" smtClean="0">
                <a:solidFill>
                  <a:srgbClr val="FF0000"/>
                </a:solidFill>
                <a:latin typeface="Tempus Sans ITC" panose="04020404030D07020202" pitchFamily="82" charset="0"/>
              </a:rPr>
              <a:t>Resolution</a:t>
            </a:r>
            <a:r>
              <a:rPr lang="en-GB" sz="2400" b="1" dirty="0">
                <a:solidFill>
                  <a:srgbClr val="FF0000"/>
                </a:solidFill>
                <a:latin typeface="Tempus Sans ITC" panose="04020404030D07020202" pitchFamily="82" charset="0"/>
              </a:rPr>
              <a:t>, </a:t>
            </a:r>
            <a:r>
              <a:rPr lang="en-GB" sz="2400" b="1" dirty="0" smtClean="0">
                <a:solidFill>
                  <a:srgbClr val="FF0000"/>
                </a:solidFill>
                <a:latin typeface="Tempus Sans ITC" panose="04020404030D07020202" pitchFamily="82" charset="0"/>
              </a:rPr>
              <a:t>Ending</a:t>
            </a:r>
          </a:p>
          <a:p>
            <a:endParaRPr lang="en-GB" sz="2400" b="1" dirty="0">
              <a:solidFill>
                <a:srgbClr val="FF0000"/>
              </a:solidFill>
              <a:latin typeface="Tempus Sans ITC" panose="04020404030D07020202" pitchFamily="82" charset="0"/>
            </a:endParaRPr>
          </a:p>
          <a:p>
            <a:r>
              <a:rPr lang="en-GB" sz="2400" b="1" dirty="0">
                <a:solidFill>
                  <a:srgbClr val="FF0000"/>
                </a:solidFill>
                <a:latin typeface="Tempus Sans ITC" panose="04020404030D07020202" pitchFamily="82" charset="0"/>
              </a:rPr>
              <a:t>Non Linear – Stream of Consciousness, Parallel, </a:t>
            </a:r>
            <a:endParaRPr lang="en-GB" sz="2400" b="1" dirty="0" smtClean="0">
              <a:solidFill>
                <a:srgbClr val="FF0000"/>
              </a:solidFill>
              <a:latin typeface="Tempus Sans ITC" panose="04020404030D07020202" pitchFamily="82" charset="0"/>
            </a:endParaRPr>
          </a:p>
          <a:p>
            <a:r>
              <a:rPr lang="en-GB" sz="2400" b="1" dirty="0" smtClean="0">
                <a:solidFill>
                  <a:srgbClr val="FF0000"/>
                </a:solidFill>
                <a:latin typeface="Tempus Sans ITC" panose="04020404030D07020202" pitchFamily="82" charset="0"/>
              </a:rPr>
              <a:t>Narratives</a:t>
            </a:r>
            <a:r>
              <a:rPr lang="en-GB" sz="2400" b="1" dirty="0">
                <a:solidFill>
                  <a:srgbClr val="FF0000"/>
                </a:solidFill>
                <a:latin typeface="Tempus Sans ITC" panose="04020404030D07020202" pitchFamily="82" charset="0"/>
              </a:rPr>
              <a:t>, </a:t>
            </a:r>
            <a:r>
              <a:rPr lang="en-GB" sz="2400" b="1" dirty="0" smtClean="0">
                <a:solidFill>
                  <a:srgbClr val="FF0000"/>
                </a:solidFill>
                <a:latin typeface="Tempus Sans ITC" panose="04020404030D07020202" pitchFamily="82" charset="0"/>
              </a:rPr>
              <a:t>Flashback</a:t>
            </a:r>
            <a:r>
              <a:rPr lang="en-GB" sz="2400" b="1" dirty="0">
                <a:solidFill>
                  <a:srgbClr val="FF0000"/>
                </a:solidFill>
                <a:latin typeface="Tempus Sans ITC" panose="04020404030D07020202" pitchFamily="82" charset="0"/>
              </a:rPr>
              <a:t>, Circular narrative</a:t>
            </a:r>
          </a:p>
          <a:p>
            <a:endParaRPr lang="en-GB" dirty="0"/>
          </a:p>
        </p:txBody>
      </p:sp>
    </p:spTree>
    <p:extLst>
      <p:ext uri="{BB962C8B-B14F-4D97-AF65-F5344CB8AC3E}">
        <p14:creationId xmlns:p14="http://schemas.microsoft.com/office/powerpoint/2010/main" val="14784711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1" y="104775"/>
            <a:ext cx="5905500" cy="4031873"/>
          </a:xfrm>
          <a:prstGeom prst="rect">
            <a:avLst/>
          </a:prstGeom>
          <a:noFill/>
        </p:spPr>
        <p:txBody>
          <a:bodyPr wrap="square" rtlCol="0">
            <a:spAutoFit/>
          </a:bodyPr>
          <a:lstStyle/>
          <a:p>
            <a:r>
              <a:rPr lang="en-GB" sz="3200" b="1" dirty="0" smtClean="0">
                <a:latin typeface="Tempus Sans ITC" panose="04020404030D07020202" pitchFamily="82" charset="0"/>
              </a:rPr>
              <a:t>Poetry ‘Charge of the Light Brigade’</a:t>
            </a:r>
          </a:p>
          <a:p>
            <a:endParaRPr lang="en-GB" sz="3200" b="1" dirty="0">
              <a:latin typeface="Tempus Sans ITC" panose="04020404030D07020202" pitchFamily="82" charset="0"/>
            </a:endParaRPr>
          </a:p>
          <a:p>
            <a:r>
              <a:rPr lang="en-GB" sz="3200" b="1" dirty="0" smtClean="0">
                <a:latin typeface="Tempus Sans ITC" panose="04020404030D07020202" pitchFamily="82" charset="0"/>
              </a:rPr>
              <a:t>Write </a:t>
            </a:r>
            <a:r>
              <a:rPr lang="en-GB" sz="3200" b="1" dirty="0">
                <a:latin typeface="Tempus Sans ITC" panose="04020404030D07020202" pitchFamily="82" charset="0"/>
              </a:rPr>
              <a:t>the story of a soldier who was </a:t>
            </a:r>
            <a:r>
              <a:rPr lang="en-GB" sz="3200" b="1" dirty="0" smtClean="0">
                <a:latin typeface="Tempus Sans ITC" panose="04020404030D07020202" pitchFamily="82" charset="0"/>
              </a:rPr>
              <a:t>part </a:t>
            </a:r>
            <a:r>
              <a:rPr lang="en-GB" sz="3200" b="1" dirty="0">
                <a:latin typeface="Tempus Sans ITC" panose="04020404030D07020202" pitchFamily="82" charset="0"/>
              </a:rPr>
              <a:t>of the ‘600’ who attacked the </a:t>
            </a:r>
            <a:r>
              <a:rPr lang="en-GB" sz="3200" b="1" dirty="0" smtClean="0">
                <a:latin typeface="Tempus Sans ITC" panose="04020404030D07020202" pitchFamily="82" charset="0"/>
              </a:rPr>
              <a:t>Russians </a:t>
            </a:r>
            <a:r>
              <a:rPr lang="en-GB" sz="3200" b="1" dirty="0">
                <a:latin typeface="Tempus Sans ITC" panose="04020404030D07020202" pitchFamily="82" charset="0"/>
              </a:rPr>
              <a:t>based on the poem ‘The Charge </a:t>
            </a:r>
            <a:endParaRPr lang="en-GB" sz="3200" b="1" dirty="0" smtClean="0">
              <a:latin typeface="Tempus Sans ITC" panose="04020404030D07020202" pitchFamily="82" charset="0"/>
            </a:endParaRPr>
          </a:p>
          <a:p>
            <a:r>
              <a:rPr lang="en-GB" sz="3200" b="1" dirty="0" smtClean="0">
                <a:latin typeface="Tempus Sans ITC" panose="04020404030D07020202" pitchFamily="82" charset="0"/>
              </a:rPr>
              <a:t>of </a:t>
            </a:r>
            <a:r>
              <a:rPr lang="en-GB" sz="3200" b="1" dirty="0">
                <a:latin typeface="Tempus Sans ITC" panose="04020404030D07020202" pitchFamily="82" charset="0"/>
              </a:rPr>
              <a:t>the Light Brigade’</a:t>
            </a:r>
          </a:p>
        </p:txBody>
      </p:sp>
      <p:pic>
        <p:nvPicPr>
          <p:cNvPr id="8194" name="Picture 2" descr="Charge of the Light Brigade- British 17th lancers at th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9147" y="0"/>
            <a:ext cx="588285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501" y="4289584"/>
            <a:ext cx="5991225" cy="2585323"/>
          </a:xfrm>
          <a:prstGeom prst="rect">
            <a:avLst/>
          </a:prstGeom>
          <a:noFill/>
        </p:spPr>
        <p:txBody>
          <a:bodyPr wrap="square" rtlCol="0">
            <a:spAutoFit/>
          </a:bodyPr>
          <a:lstStyle/>
          <a:p>
            <a:r>
              <a:rPr lang="en-GB" sz="2400" b="1" dirty="0">
                <a:solidFill>
                  <a:srgbClr val="FF0000"/>
                </a:solidFill>
                <a:latin typeface="Tempus Sans ITC" panose="04020404030D07020202" pitchFamily="82" charset="0"/>
              </a:rPr>
              <a:t>Linear   - Opening, Build Up, Climax, Resolution, </a:t>
            </a:r>
            <a:r>
              <a:rPr lang="en-GB" sz="2400" b="1" dirty="0" smtClean="0">
                <a:solidFill>
                  <a:srgbClr val="FF0000"/>
                </a:solidFill>
                <a:latin typeface="Tempus Sans ITC" panose="04020404030D07020202" pitchFamily="82" charset="0"/>
              </a:rPr>
              <a:t>Ending</a:t>
            </a:r>
          </a:p>
          <a:p>
            <a:endParaRPr lang="en-GB" sz="2400" b="1" dirty="0">
              <a:solidFill>
                <a:srgbClr val="FF0000"/>
              </a:solidFill>
              <a:latin typeface="Tempus Sans ITC" panose="04020404030D07020202" pitchFamily="82" charset="0"/>
            </a:endParaRPr>
          </a:p>
          <a:p>
            <a:r>
              <a:rPr lang="en-GB" sz="2400" b="1" dirty="0">
                <a:solidFill>
                  <a:srgbClr val="FF0000"/>
                </a:solidFill>
                <a:latin typeface="Tempus Sans ITC" panose="04020404030D07020202" pitchFamily="82" charset="0"/>
              </a:rPr>
              <a:t>Non Linear – Stream of Consciousness, Parallel, Narratives, Flashback, Circular narrative</a:t>
            </a:r>
          </a:p>
          <a:p>
            <a:endParaRPr lang="en-GB" dirty="0"/>
          </a:p>
        </p:txBody>
      </p:sp>
    </p:spTree>
    <p:extLst>
      <p:ext uri="{BB962C8B-B14F-4D97-AF65-F5344CB8AC3E}">
        <p14:creationId xmlns:p14="http://schemas.microsoft.com/office/powerpoint/2010/main" val="34760380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4732" y="1604513"/>
            <a:ext cx="9506309" cy="2308324"/>
          </a:xfrm>
          <a:prstGeom prst="rect">
            <a:avLst/>
          </a:prstGeom>
          <a:noFill/>
        </p:spPr>
        <p:txBody>
          <a:bodyPr wrap="square" rtlCol="0">
            <a:spAutoFit/>
          </a:bodyPr>
          <a:lstStyle/>
          <a:p>
            <a:pPr algn="ctr"/>
            <a:r>
              <a:rPr lang="en-GB" sz="7200" b="1" dirty="0" smtClean="0">
                <a:latin typeface="Tempus Sans ITC" panose="04020404030D07020202" pitchFamily="82" charset="0"/>
              </a:rPr>
              <a:t>Focus on </a:t>
            </a:r>
          </a:p>
          <a:p>
            <a:pPr algn="ctr"/>
            <a:r>
              <a:rPr lang="en-GB" sz="7200" b="1" dirty="0" smtClean="0">
                <a:latin typeface="Tempus Sans ITC" panose="04020404030D07020202" pitchFamily="82" charset="0"/>
              </a:rPr>
              <a:t>The Senses</a:t>
            </a:r>
            <a:endParaRPr lang="en-GB" sz="7200" b="1" dirty="0">
              <a:latin typeface="Tempus Sans ITC" panose="04020404030D07020202" pitchFamily="82" charset="0"/>
            </a:endParaRPr>
          </a:p>
        </p:txBody>
      </p:sp>
    </p:spTree>
    <p:extLst>
      <p:ext uri="{BB962C8B-B14F-4D97-AF65-F5344CB8AC3E}">
        <p14:creationId xmlns:p14="http://schemas.microsoft.com/office/powerpoint/2010/main" val="40464605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69478" y="457532"/>
            <a:ext cx="11477625" cy="1200329"/>
          </a:xfrm>
          <a:prstGeom prst="rect">
            <a:avLst/>
          </a:prstGeom>
          <a:noFill/>
        </p:spPr>
        <p:txBody>
          <a:bodyPr wrap="square" rtlCol="0">
            <a:spAutoFit/>
          </a:bodyPr>
          <a:lstStyle/>
          <a:p>
            <a:r>
              <a:rPr lang="en-GB" sz="2400" b="1" dirty="0">
                <a:latin typeface="Tempus Sans ITC" panose="04020404030D07020202" pitchFamily="82" charset="0"/>
              </a:rPr>
              <a:t>Write a description of the cave when the witches </a:t>
            </a:r>
            <a:endParaRPr lang="en-GB" sz="2400" b="1" dirty="0" smtClean="0">
              <a:latin typeface="Tempus Sans ITC" panose="04020404030D07020202" pitchFamily="82" charset="0"/>
            </a:endParaRPr>
          </a:p>
          <a:p>
            <a:r>
              <a:rPr lang="en-GB" sz="2400" b="1" dirty="0" smtClean="0">
                <a:latin typeface="Tempus Sans ITC" panose="04020404030D07020202" pitchFamily="82" charset="0"/>
              </a:rPr>
              <a:t>are preparing </a:t>
            </a:r>
            <a:r>
              <a:rPr lang="en-GB" sz="2400" b="1" dirty="0">
                <a:latin typeface="Tempus Sans ITC" panose="04020404030D07020202" pitchFamily="82" charset="0"/>
              </a:rPr>
              <a:t>a potion for Macbeth as he comes </a:t>
            </a:r>
            <a:endParaRPr lang="en-GB" sz="2400" b="1" dirty="0" smtClean="0">
              <a:latin typeface="Tempus Sans ITC" panose="04020404030D07020202" pitchFamily="82" charset="0"/>
            </a:endParaRPr>
          </a:p>
          <a:p>
            <a:r>
              <a:rPr lang="en-GB" sz="2400" b="1" dirty="0">
                <a:latin typeface="Tempus Sans ITC" panose="04020404030D07020202" pitchFamily="82" charset="0"/>
              </a:rPr>
              <a:t>t</a:t>
            </a:r>
            <a:r>
              <a:rPr lang="en-GB" sz="2400" b="1" dirty="0" smtClean="0">
                <a:latin typeface="Tempus Sans ITC" panose="04020404030D07020202" pitchFamily="82" charset="0"/>
              </a:rPr>
              <a:t>o </a:t>
            </a:r>
            <a:r>
              <a:rPr lang="en-GB" sz="2400" b="1" dirty="0">
                <a:latin typeface="Tempus Sans ITC" panose="04020404030D07020202" pitchFamily="82" charset="0"/>
              </a:rPr>
              <a:t>speak </a:t>
            </a:r>
            <a:r>
              <a:rPr lang="en-GB" sz="2400" b="1" dirty="0" smtClean="0">
                <a:latin typeface="Tempus Sans ITC" panose="04020404030D07020202" pitchFamily="82" charset="0"/>
              </a:rPr>
              <a:t>to </a:t>
            </a:r>
            <a:r>
              <a:rPr lang="en-GB" sz="2400" b="1" dirty="0">
                <a:latin typeface="Tempus Sans ITC" panose="04020404030D07020202" pitchFamily="82" charset="0"/>
              </a:rPr>
              <a:t>them a second time in Act 4 Scene </a:t>
            </a:r>
            <a:r>
              <a:rPr lang="en-GB" sz="2400" b="1" dirty="0" smtClean="0">
                <a:latin typeface="Tempus Sans ITC" panose="04020404030D07020202" pitchFamily="82" charset="0"/>
              </a:rPr>
              <a:t>1</a:t>
            </a:r>
          </a:p>
        </p:txBody>
      </p:sp>
      <p:pic>
        <p:nvPicPr>
          <p:cNvPr id="1026" name="Picture 2" descr="Spooky Cave by MarieJhonson on Deviant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357004" cy="36092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cbe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9584" y="2812211"/>
            <a:ext cx="8452416" cy="40457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6715" y="3719146"/>
            <a:ext cx="3552093" cy="1938992"/>
          </a:xfrm>
          <a:prstGeom prst="rect">
            <a:avLst/>
          </a:prstGeom>
          <a:noFill/>
        </p:spPr>
        <p:txBody>
          <a:bodyPr wrap="square" rtlCol="0">
            <a:spAutoFit/>
          </a:bodyPr>
          <a:lstStyle/>
          <a:p>
            <a:endParaRPr lang="en-GB" b="1" dirty="0">
              <a:latin typeface="Tempus Sans ITC" panose="04020404030D07020202" pitchFamily="82" charset="0"/>
            </a:endParaRPr>
          </a:p>
          <a:p>
            <a:r>
              <a:rPr lang="en-GB" sz="2800" b="1" dirty="0">
                <a:latin typeface="Tempus Sans ITC" panose="04020404030D07020202" pitchFamily="82" charset="0"/>
              </a:rPr>
              <a:t>Refer to the 5 senses: </a:t>
            </a:r>
          </a:p>
          <a:p>
            <a:r>
              <a:rPr lang="en-GB" sz="2800" b="1" dirty="0">
                <a:latin typeface="Tempus Sans ITC" panose="04020404030D07020202" pitchFamily="82" charset="0"/>
              </a:rPr>
              <a:t>sight / smell / touch / hearing / taste</a:t>
            </a:r>
          </a:p>
          <a:p>
            <a:endParaRPr lang="en-GB" dirty="0"/>
          </a:p>
        </p:txBody>
      </p:sp>
    </p:spTree>
    <p:extLst>
      <p:ext uri="{BB962C8B-B14F-4D97-AF65-F5344CB8AC3E}">
        <p14:creationId xmlns:p14="http://schemas.microsoft.com/office/powerpoint/2010/main" val="17616810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332" y="370936"/>
            <a:ext cx="11188460" cy="1569660"/>
          </a:xfrm>
          <a:prstGeom prst="rect">
            <a:avLst/>
          </a:prstGeom>
          <a:noFill/>
        </p:spPr>
        <p:txBody>
          <a:bodyPr wrap="square" rtlCol="0">
            <a:spAutoFit/>
          </a:bodyPr>
          <a:lstStyle/>
          <a:p>
            <a:pPr algn="ctr"/>
            <a:r>
              <a:rPr lang="en-GB" sz="3200" b="1" dirty="0" smtClean="0">
                <a:latin typeface="Tempus Sans ITC" panose="04020404030D07020202" pitchFamily="82" charset="0"/>
              </a:rPr>
              <a:t>An Inspector Calls</a:t>
            </a:r>
          </a:p>
          <a:p>
            <a:pPr algn="ctr"/>
            <a:endParaRPr lang="en-GB" sz="3200" b="1" dirty="0">
              <a:latin typeface="Tempus Sans ITC" panose="04020404030D07020202" pitchFamily="82" charset="0"/>
            </a:endParaRPr>
          </a:p>
          <a:p>
            <a:pPr algn="ctr"/>
            <a:r>
              <a:rPr lang="en-GB" sz="3200" b="1" dirty="0" smtClean="0">
                <a:latin typeface="Tempus Sans ITC" panose="04020404030D07020202" pitchFamily="82" charset="0"/>
              </a:rPr>
              <a:t>Write </a:t>
            </a:r>
            <a:r>
              <a:rPr lang="en-GB" sz="3200" b="1" dirty="0">
                <a:latin typeface="Tempus Sans ITC" panose="04020404030D07020202" pitchFamily="82" charset="0"/>
              </a:rPr>
              <a:t>a description of Eva Smith’s ‘dingy back-room’. </a:t>
            </a:r>
          </a:p>
        </p:txBody>
      </p:sp>
      <p:pic>
        <p:nvPicPr>
          <p:cNvPr id="5122" name="Picture 2" descr="https://i.pinimg.com/736x/99/84/70/998470d4562ed47122ea0d9c04a3e2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843" y="2208362"/>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8877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4131" y="381899"/>
            <a:ext cx="11544300" cy="2523768"/>
          </a:xfrm>
          <a:prstGeom prst="rect">
            <a:avLst/>
          </a:prstGeom>
          <a:noFill/>
        </p:spPr>
        <p:txBody>
          <a:bodyPr wrap="square" rtlCol="0">
            <a:spAutoFit/>
          </a:bodyPr>
          <a:lstStyle/>
          <a:p>
            <a:pPr algn="ctr"/>
            <a:r>
              <a:rPr lang="en-GB" sz="2800" b="1" dirty="0">
                <a:latin typeface="Tempus Sans ITC" panose="04020404030D07020202" pitchFamily="82" charset="0"/>
              </a:rPr>
              <a:t>Write a description of the laboratory in ‘Dr Jekyll and Mr Hyde</a:t>
            </a:r>
            <a:r>
              <a:rPr lang="en-GB" sz="2800" b="1" dirty="0" smtClean="0">
                <a:latin typeface="Tempus Sans ITC" panose="04020404030D07020202" pitchFamily="82" charset="0"/>
              </a:rPr>
              <a:t>’.</a:t>
            </a:r>
          </a:p>
          <a:p>
            <a:pPr algn="ctr"/>
            <a:endParaRPr lang="en-GB" sz="2800" b="1" dirty="0">
              <a:latin typeface="Tempus Sans ITC" panose="04020404030D07020202" pitchFamily="82" charset="0"/>
            </a:endParaRPr>
          </a:p>
          <a:p>
            <a:pPr algn="ctr"/>
            <a:r>
              <a:rPr lang="en-GB" sz="2800" b="1" dirty="0">
                <a:latin typeface="Tempus Sans ITC" panose="04020404030D07020202" pitchFamily="82" charset="0"/>
              </a:rPr>
              <a:t>Refer to the 5 senses: </a:t>
            </a:r>
          </a:p>
          <a:p>
            <a:pPr algn="ctr"/>
            <a:r>
              <a:rPr lang="en-GB" sz="2800" b="1" dirty="0">
                <a:latin typeface="Tempus Sans ITC" panose="04020404030D07020202" pitchFamily="82" charset="0"/>
              </a:rPr>
              <a:t>sight / smell / touch / hearing / taste</a:t>
            </a:r>
          </a:p>
          <a:p>
            <a:endParaRPr lang="en-GB" sz="2800" b="1" dirty="0">
              <a:latin typeface="Tempus Sans ITC" panose="04020404030D07020202" pitchFamily="82" charset="0"/>
            </a:endParaRPr>
          </a:p>
          <a:p>
            <a:endParaRPr lang="en-GB" dirty="0"/>
          </a:p>
        </p:txBody>
      </p:sp>
      <p:pic>
        <p:nvPicPr>
          <p:cNvPr id="2050" name="Picture 2" descr="Plotline: Utterson - The strange case of dr jekyll and m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403" y="2187095"/>
            <a:ext cx="8862204" cy="4670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6524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4732" y="1604513"/>
            <a:ext cx="9506309" cy="2308324"/>
          </a:xfrm>
          <a:prstGeom prst="rect">
            <a:avLst/>
          </a:prstGeom>
          <a:noFill/>
        </p:spPr>
        <p:txBody>
          <a:bodyPr wrap="square" rtlCol="0">
            <a:spAutoFit/>
          </a:bodyPr>
          <a:lstStyle/>
          <a:p>
            <a:pPr algn="ctr"/>
            <a:r>
              <a:rPr lang="en-GB" sz="7200" b="1" dirty="0" smtClean="0">
                <a:latin typeface="Tempus Sans ITC" panose="04020404030D07020202" pitchFamily="82" charset="0"/>
              </a:rPr>
              <a:t>Focus on </a:t>
            </a:r>
          </a:p>
          <a:p>
            <a:pPr algn="ctr"/>
            <a:r>
              <a:rPr lang="en-GB" sz="7200" b="1" dirty="0" smtClean="0">
                <a:latin typeface="Tempus Sans ITC" panose="04020404030D07020202" pitchFamily="82" charset="0"/>
              </a:rPr>
              <a:t>Vocabulary</a:t>
            </a:r>
            <a:endParaRPr lang="en-GB" sz="7200" b="1" dirty="0">
              <a:latin typeface="Tempus Sans ITC" panose="04020404030D07020202" pitchFamily="82" charset="0"/>
            </a:endParaRPr>
          </a:p>
        </p:txBody>
      </p:sp>
    </p:spTree>
    <p:extLst>
      <p:ext uri="{BB962C8B-B14F-4D97-AF65-F5344CB8AC3E}">
        <p14:creationId xmlns:p14="http://schemas.microsoft.com/office/powerpoint/2010/main" val="24061162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6162" y="134685"/>
            <a:ext cx="4466851" cy="1938992"/>
          </a:xfrm>
          <a:prstGeom prst="rect">
            <a:avLst/>
          </a:prstGeom>
          <a:noFill/>
        </p:spPr>
        <p:txBody>
          <a:bodyPr wrap="square" rtlCol="0">
            <a:spAutoFit/>
          </a:bodyPr>
          <a:lstStyle/>
          <a:p>
            <a:pPr algn="ctr"/>
            <a:r>
              <a:rPr lang="en-GB" sz="2400" b="1" dirty="0">
                <a:latin typeface="Tempus Sans ITC" panose="04020404030D07020202" pitchFamily="82" charset="0"/>
              </a:rPr>
              <a:t>Write a </a:t>
            </a:r>
            <a:r>
              <a:rPr lang="en-GB" sz="2400" b="1" dirty="0" smtClean="0">
                <a:latin typeface="Tempus Sans ITC" panose="04020404030D07020202" pitchFamily="82" charset="0"/>
              </a:rPr>
              <a:t>description </a:t>
            </a:r>
            <a:r>
              <a:rPr lang="en-GB" sz="2400" b="1" dirty="0">
                <a:latin typeface="Tempus Sans ITC" panose="04020404030D07020202" pitchFamily="82" charset="0"/>
              </a:rPr>
              <a:t>of Macbeth’s castle </a:t>
            </a:r>
            <a:r>
              <a:rPr lang="en-GB" sz="2400" b="1" dirty="0" smtClean="0">
                <a:latin typeface="Tempus Sans ITC" panose="04020404030D07020202" pitchFamily="82" charset="0"/>
              </a:rPr>
              <a:t>and the approach of </a:t>
            </a:r>
            <a:r>
              <a:rPr lang="en-GB" sz="2400" b="1" dirty="0" smtClean="0">
                <a:latin typeface="Tempus Sans ITC" panose="04020404030D07020202" pitchFamily="82" charset="0"/>
              </a:rPr>
              <a:t> </a:t>
            </a:r>
            <a:endParaRPr lang="en-GB" sz="2400" b="1" dirty="0" smtClean="0">
              <a:latin typeface="Tempus Sans ITC" panose="04020404030D07020202" pitchFamily="82" charset="0"/>
            </a:endParaRPr>
          </a:p>
          <a:p>
            <a:pPr algn="ctr"/>
            <a:r>
              <a:rPr lang="en-GB" sz="2400" b="1" dirty="0" smtClean="0">
                <a:latin typeface="Tempus Sans ITC" panose="04020404030D07020202" pitchFamily="82" charset="0"/>
              </a:rPr>
              <a:t>‘</a:t>
            </a:r>
            <a:r>
              <a:rPr lang="en-GB" sz="2400" b="1" dirty="0" err="1">
                <a:latin typeface="Tempus Sans ITC" panose="04020404030D07020202" pitchFamily="82" charset="0"/>
              </a:rPr>
              <a:t>Birnam</a:t>
            </a:r>
            <a:r>
              <a:rPr lang="en-GB" sz="2400" b="1" dirty="0">
                <a:latin typeface="Tempus Sans ITC" panose="04020404030D07020202" pitchFamily="82" charset="0"/>
              </a:rPr>
              <a:t> Wood’ </a:t>
            </a:r>
            <a:endParaRPr lang="en-GB" sz="2400" b="1" dirty="0" smtClean="0">
              <a:latin typeface="Tempus Sans ITC" panose="04020404030D07020202" pitchFamily="82" charset="0"/>
            </a:endParaRPr>
          </a:p>
          <a:p>
            <a:pPr algn="ctr"/>
            <a:r>
              <a:rPr lang="en-GB" sz="2400" b="1" dirty="0">
                <a:latin typeface="Tempus Sans ITC" panose="04020404030D07020202" pitchFamily="82" charset="0"/>
              </a:rPr>
              <a:t>c</a:t>
            </a:r>
            <a:r>
              <a:rPr lang="en-GB" sz="2400" b="1" dirty="0" smtClean="0">
                <a:latin typeface="Tempus Sans ITC" panose="04020404030D07020202" pitchFamily="82" charset="0"/>
              </a:rPr>
              <a:t>oming towards</a:t>
            </a:r>
            <a:r>
              <a:rPr lang="en-GB" sz="2400" b="1" dirty="0" smtClean="0">
                <a:latin typeface="Tempus Sans ITC" panose="04020404030D07020202" pitchFamily="82" charset="0"/>
              </a:rPr>
              <a:t> </a:t>
            </a:r>
            <a:r>
              <a:rPr lang="en-GB" sz="2400" b="1" dirty="0">
                <a:latin typeface="Tempus Sans ITC" panose="04020404030D07020202" pitchFamily="82" charset="0"/>
              </a:rPr>
              <a:t>‘</a:t>
            </a:r>
            <a:r>
              <a:rPr lang="en-GB" sz="2400" b="1" dirty="0" err="1">
                <a:latin typeface="Tempus Sans ITC" panose="04020404030D07020202" pitchFamily="82" charset="0"/>
              </a:rPr>
              <a:t>Dunsinane</a:t>
            </a:r>
            <a:r>
              <a:rPr lang="en-GB" sz="2400" b="1" dirty="0">
                <a:latin typeface="Tempus Sans ITC" panose="04020404030D07020202" pitchFamily="82" charset="0"/>
              </a:rPr>
              <a:t>’ in </a:t>
            </a:r>
            <a:endParaRPr lang="en-GB" sz="2400" b="1" dirty="0" smtClean="0">
              <a:latin typeface="Tempus Sans ITC" panose="04020404030D07020202" pitchFamily="82" charset="0"/>
            </a:endParaRPr>
          </a:p>
          <a:p>
            <a:pPr algn="ctr"/>
            <a:r>
              <a:rPr lang="en-GB" sz="2400" b="1" dirty="0" smtClean="0">
                <a:latin typeface="Tempus Sans ITC" panose="04020404030D07020202" pitchFamily="82" charset="0"/>
              </a:rPr>
              <a:t>Act </a:t>
            </a:r>
            <a:r>
              <a:rPr lang="en-GB" sz="2400" b="1" dirty="0">
                <a:latin typeface="Tempus Sans ITC" panose="04020404030D07020202" pitchFamily="82" charset="0"/>
              </a:rPr>
              <a:t>5 Scene 4</a:t>
            </a:r>
          </a:p>
        </p:txBody>
      </p:sp>
      <p:pic>
        <p:nvPicPr>
          <p:cNvPr id="3074" name="Picture 2" descr="Macbeth | Film Loc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4181"/>
            <a:ext cx="7228700" cy="48191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289321" y="2160159"/>
            <a:ext cx="4820534" cy="4524315"/>
          </a:xfrm>
          <a:prstGeom prst="rect">
            <a:avLst/>
          </a:prstGeom>
          <a:noFill/>
        </p:spPr>
        <p:txBody>
          <a:bodyPr wrap="square" rtlCol="0">
            <a:spAutoFit/>
          </a:bodyPr>
          <a:lstStyle/>
          <a:p>
            <a:r>
              <a:rPr lang="en-GB" dirty="0" smtClean="0">
                <a:latin typeface="Tempus Sans ITC" panose="04020404030D07020202" pitchFamily="82" charset="0"/>
              </a:rPr>
              <a:t>Sample Paragraph: </a:t>
            </a:r>
          </a:p>
          <a:p>
            <a:r>
              <a:rPr lang="en-GB" dirty="0" smtClean="0">
                <a:latin typeface="Tempus Sans ITC" panose="04020404030D07020202" pitchFamily="82" charset="0"/>
              </a:rPr>
              <a:t>Fourteen </a:t>
            </a:r>
            <a:r>
              <a:rPr lang="en-GB" dirty="0">
                <a:latin typeface="Tempus Sans ITC" panose="04020404030D07020202" pitchFamily="82" charset="0"/>
              </a:rPr>
              <a:t>thick, </a:t>
            </a:r>
            <a:r>
              <a:rPr lang="en-GB" dirty="0" smtClean="0">
                <a:latin typeface="Tempus Sans ITC" panose="04020404030D07020202" pitchFamily="82" charset="0"/>
              </a:rPr>
              <a:t>round, imposing towers </a:t>
            </a:r>
            <a:r>
              <a:rPr lang="en-GB" dirty="0" smtClean="0">
                <a:latin typeface="Tempus Sans ITC" panose="04020404030D07020202" pitchFamily="82" charset="0"/>
              </a:rPr>
              <a:t>were </a:t>
            </a:r>
            <a:r>
              <a:rPr lang="en-GB" dirty="0" smtClean="0">
                <a:latin typeface="Tempus Sans ITC" panose="04020404030D07020202" pitchFamily="82" charset="0"/>
              </a:rPr>
              <a:t>scattered </a:t>
            </a:r>
            <a:r>
              <a:rPr lang="en-GB" dirty="0">
                <a:latin typeface="Tempus Sans ITC" panose="04020404030D07020202" pitchFamily="82" charset="0"/>
              </a:rPr>
              <a:t>in a seemingly random pattern, but </a:t>
            </a:r>
            <a:r>
              <a:rPr lang="en-GB" dirty="0" smtClean="0">
                <a:latin typeface="Tempus Sans ITC" panose="04020404030D07020202" pitchFamily="82" charset="0"/>
              </a:rPr>
              <a:t>had </a:t>
            </a:r>
            <a:r>
              <a:rPr lang="en-GB" dirty="0">
                <a:latin typeface="Tempus Sans ITC" panose="04020404030D07020202" pitchFamily="82" charset="0"/>
              </a:rPr>
              <a:t>been </a:t>
            </a:r>
            <a:r>
              <a:rPr lang="en-GB" dirty="0" smtClean="0">
                <a:latin typeface="Tempus Sans ITC" panose="04020404030D07020202" pitchFamily="82" charset="0"/>
              </a:rPr>
              <a:t>built </a:t>
            </a:r>
            <a:r>
              <a:rPr lang="en-GB" dirty="0">
                <a:latin typeface="Tempus Sans ITC" panose="04020404030D07020202" pitchFamily="82" charset="0"/>
              </a:rPr>
              <a:t>for an </a:t>
            </a:r>
            <a:r>
              <a:rPr lang="en-GB" dirty="0" smtClean="0">
                <a:latin typeface="Tempus Sans ITC" panose="04020404030D07020202" pitchFamily="82" charset="0"/>
              </a:rPr>
              <a:t>ideal defence </a:t>
            </a:r>
            <a:r>
              <a:rPr lang="en-GB" dirty="0">
                <a:latin typeface="Tempus Sans ITC" panose="04020404030D07020202" pitchFamily="82" charset="0"/>
              </a:rPr>
              <a:t>and </a:t>
            </a:r>
            <a:r>
              <a:rPr lang="en-GB" dirty="0" smtClean="0">
                <a:latin typeface="Tempus Sans ITC" panose="04020404030D07020202" pitchFamily="82" charset="0"/>
              </a:rPr>
              <a:t>were </a:t>
            </a:r>
            <a:r>
              <a:rPr lang="en-GB" dirty="0" smtClean="0">
                <a:latin typeface="Tempus Sans ITC" panose="04020404030D07020202" pitchFamily="82" charset="0"/>
              </a:rPr>
              <a:t>connected </a:t>
            </a:r>
            <a:r>
              <a:rPr lang="en-GB" dirty="0">
                <a:latin typeface="Tempus Sans ITC" panose="04020404030D07020202" pitchFamily="82" charset="0"/>
              </a:rPr>
              <a:t>by </a:t>
            </a:r>
            <a:r>
              <a:rPr lang="en-GB" dirty="0" smtClean="0">
                <a:latin typeface="Tempus Sans ITC" panose="04020404030D07020202" pitchFamily="82" charset="0"/>
              </a:rPr>
              <a:t>mammoth walls </a:t>
            </a:r>
            <a:r>
              <a:rPr lang="en-GB" dirty="0">
                <a:latin typeface="Tempus Sans ITC" panose="04020404030D07020202" pitchFamily="82" charset="0"/>
              </a:rPr>
              <a:t>made of </a:t>
            </a:r>
            <a:r>
              <a:rPr lang="en-GB" dirty="0" smtClean="0">
                <a:latin typeface="Tempus Sans ITC" panose="04020404030D07020202" pitchFamily="82" charset="0"/>
              </a:rPr>
              <a:t>bronzed </a:t>
            </a:r>
            <a:r>
              <a:rPr lang="en-GB" dirty="0">
                <a:latin typeface="Tempus Sans ITC" panose="04020404030D07020202" pitchFamily="82" charset="0"/>
              </a:rPr>
              <a:t>stone</a:t>
            </a:r>
            <a:r>
              <a:rPr lang="en-GB" dirty="0" smtClean="0">
                <a:latin typeface="Tempus Sans ITC" panose="04020404030D07020202" pitchFamily="82" charset="0"/>
              </a:rPr>
              <a:t>. Tall</a:t>
            </a:r>
            <a:r>
              <a:rPr lang="en-GB" dirty="0">
                <a:latin typeface="Tempus Sans ITC" panose="04020404030D07020202" pitchFamily="82" charset="0"/>
              </a:rPr>
              <a:t>, wide windows </a:t>
            </a:r>
            <a:r>
              <a:rPr lang="en-GB" dirty="0" smtClean="0">
                <a:latin typeface="Tempus Sans ITC" panose="04020404030D07020202" pitchFamily="82" charset="0"/>
              </a:rPr>
              <a:t>were</a:t>
            </a:r>
            <a:r>
              <a:rPr lang="en-GB" dirty="0" smtClean="0">
                <a:latin typeface="Tempus Sans ITC" panose="04020404030D07020202" pitchFamily="82" charset="0"/>
              </a:rPr>
              <a:t> </a:t>
            </a:r>
            <a:r>
              <a:rPr lang="en-GB" dirty="0" smtClean="0">
                <a:latin typeface="Tempus Sans ITC" panose="04020404030D07020202" pitchFamily="82" charset="0"/>
              </a:rPr>
              <a:t>scattered </a:t>
            </a:r>
            <a:r>
              <a:rPr lang="en-GB" dirty="0">
                <a:latin typeface="Tempus Sans ITC" panose="04020404030D07020202" pitchFamily="82" charset="0"/>
              </a:rPr>
              <a:t>thinly across the walls in a seemingly random pattern, along with same-sized holes for </a:t>
            </a:r>
            <a:r>
              <a:rPr lang="en-GB" dirty="0" smtClean="0">
                <a:latin typeface="Tempus Sans ITC" panose="04020404030D07020202" pitchFamily="82" charset="0"/>
              </a:rPr>
              <a:t>archers</a:t>
            </a:r>
          </a:p>
          <a:p>
            <a:r>
              <a:rPr lang="en-GB" dirty="0" smtClean="0">
                <a:latin typeface="Tempus Sans ITC" panose="04020404030D07020202" pitchFamily="82" charset="0"/>
              </a:rPr>
              <a:t>and </a:t>
            </a:r>
            <a:r>
              <a:rPr lang="en-GB" dirty="0">
                <a:latin typeface="Tempus Sans ITC" panose="04020404030D07020202" pitchFamily="82" charset="0"/>
              </a:rPr>
              <a:t>artillery</a:t>
            </a:r>
            <a:r>
              <a:rPr lang="en-GB" dirty="0" smtClean="0">
                <a:latin typeface="Tempus Sans ITC" panose="04020404030D07020202" pitchFamily="82" charset="0"/>
              </a:rPr>
              <a:t>. A immense oak </a:t>
            </a:r>
            <a:r>
              <a:rPr lang="en-GB" dirty="0">
                <a:latin typeface="Tempus Sans ITC" panose="04020404030D07020202" pitchFamily="82" charset="0"/>
              </a:rPr>
              <a:t>gate with wide wooden doors and strong </a:t>
            </a:r>
            <a:r>
              <a:rPr lang="en-GB" dirty="0" smtClean="0">
                <a:latin typeface="Tempus Sans ITC" panose="04020404030D07020202" pitchFamily="82" charset="0"/>
              </a:rPr>
              <a:t>defences </a:t>
            </a:r>
            <a:r>
              <a:rPr lang="en-GB" dirty="0" smtClean="0">
                <a:latin typeface="Tempus Sans ITC" panose="04020404030D07020202" pitchFamily="82" charset="0"/>
              </a:rPr>
              <a:t>guarded </a:t>
            </a:r>
            <a:r>
              <a:rPr lang="en-GB" dirty="0">
                <a:latin typeface="Tempus Sans ITC" panose="04020404030D07020202" pitchFamily="82" charset="0"/>
              </a:rPr>
              <a:t>the inhabitants of this </a:t>
            </a:r>
            <a:r>
              <a:rPr lang="en-GB" dirty="0" smtClean="0">
                <a:latin typeface="Tempus Sans ITC" panose="04020404030D07020202" pitchFamily="82" charset="0"/>
              </a:rPr>
              <a:t>island castle </a:t>
            </a:r>
            <a:r>
              <a:rPr lang="en-GB" dirty="0">
                <a:latin typeface="Tempus Sans ITC" panose="04020404030D07020202" pitchFamily="82" charset="0"/>
              </a:rPr>
              <a:t>and </a:t>
            </a:r>
            <a:r>
              <a:rPr lang="en-GB" dirty="0" smtClean="0">
                <a:latin typeface="Tempus Sans ITC" panose="04020404030D07020202" pitchFamily="82" charset="0"/>
              </a:rPr>
              <a:t>it</a:t>
            </a:r>
            <a:r>
              <a:rPr lang="en-GB" dirty="0">
                <a:latin typeface="Tempus Sans ITC" panose="04020404030D07020202" pitchFamily="82" charset="0"/>
              </a:rPr>
              <a:t> </a:t>
            </a:r>
            <a:r>
              <a:rPr lang="en-GB" dirty="0" smtClean="0">
                <a:latin typeface="Tempus Sans ITC" panose="04020404030D07020202" pitchFamily="82" charset="0"/>
              </a:rPr>
              <a:t>was</a:t>
            </a:r>
            <a:r>
              <a:rPr lang="en-GB" dirty="0" smtClean="0">
                <a:latin typeface="Tempus Sans ITC" panose="04020404030D07020202" pitchFamily="82" charset="0"/>
              </a:rPr>
              <a:t> </a:t>
            </a:r>
            <a:r>
              <a:rPr lang="en-GB" dirty="0">
                <a:latin typeface="Tempus Sans ITC" panose="04020404030D07020202" pitchFamily="82" charset="0"/>
              </a:rPr>
              <a:t>the only way in, at least without taking down the </a:t>
            </a:r>
            <a:r>
              <a:rPr lang="en-GB" dirty="0" smtClean="0">
                <a:latin typeface="Tempus Sans ITC" panose="04020404030D07020202" pitchFamily="82" charset="0"/>
              </a:rPr>
              <a:t>10 foot-thick castle </a:t>
            </a:r>
            <a:r>
              <a:rPr lang="en-GB" dirty="0">
                <a:latin typeface="Tempus Sans ITC" panose="04020404030D07020202" pitchFamily="82" charset="0"/>
              </a:rPr>
              <a:t>walls</a:t>
            </a:r>
            <a:r>
              <a:rPr lang="en-GB" dirty="0" smtClean="0">
                <a:latin typeface="Tempus Sans ITC" panose="04020404030D07020202" pitchFamily="82" charset="0"/>
              </a:rPr>
              <a:t>. A </a:t>
            </a:r>
            <a:r>
              <a:rPr lang="en-GB" dirty="0">
                <a:latin typeface="Tempus Sans ITC" panose="04020404030D07020202" pitchFamily="82" charset="0"/>
              </a:rPr>
              <a:t>handful of </a:t>
            </a:r>
            <a:r>
              <a:rPr lang="en-GB" dirty="0" smtClean="0">
                <a:latin typeface="Tempus Sans ITC" panose="04020404030D07020202" pitchFamily="82" charset="0"/>
              </a:rPr>
              <a:t>dancing waterfalls </a:t>
            </a:r>
            <a:r>
              <a:rPr lang="en-GB" dirty="0" smtClean="0">
                <a:latin typeface="Tempus Sans ITC" panose="04020404030D07020202" pitchFamily="82" charset="0"/>
              </a:rPr>
              <a:t>flowed </a:t>
            </a:r>
            <a:r>
              <a:rPr lang="en-GB" dirty="0">
                <a:latin typeface="Tempus Sans ITC" panose="04020404030D07020202" pitchFamily="82" charset="0"/>
              </a:rPr>
              <a:t>into </a:t>
            </a:r>
            <a:r>
              <a:rPr lang="en-GB" dirty="0" smtClean="0">
                <a:latin typeface="Tempus Sans ITC" panose="04020404030D07020202" pitchFamily="82" charset="0"/>
              </a:rPr>
              <a:t>various </a:t>
            </a:r>
            <a:r>
              <a:rPr lang="en-GB" dirty="0">
                <a:latin typeface="Tempus Sans ITC" panose="04020404030D07020202" pitchFamily="82" charset="0"/>
              </a:rPr>
              <a:t>small rivers and </a:t>
            </a:r>
            <a:r>
              <a:rPr lang="en-GB" dirty="0" smtClean="0">
                <a:latin typeface="Tempus Sans ITC" panose="04020404030D07020202" pitchFamily="82" charset="0"/>
              </a:rPr>
              <a:t>provided the </a:t>
            </a:r>
            <a:r>
              <a:rPr lang="en-GB" dirty="0">
                <a:latin typeface="Tempus Sans ITC" panose="04020404030D07020202" pitchFamily="82" charset="0"/>
              </a:rPr>
              <a:t>precious farm fields outside the castle with needed water. </a:t>
            </a:r>
          </a:p>
        </p:txBody>
      </p:sp>
    </p:spTree>
    <p:extLst>
      <p:ext uri="{BB962C8B-B14F-4D97-AF65-F5344CB8AC3E}">
        <p14:creationId xmlns:p14="http://schemas.microsoft.com/office/powerpoint/2010/main" val="29313642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625" y="600075"/>
            <a:ext cx="45719" cy="369332"/>
          </a:xfrm>
          <a:prstGeom prst="rect">
            <a:avLst/>
          </a:prstGeom>
          <a:noFill/>
        </p:spPr>
        <p:txBody>
          <a:bodyPr wrap="square" rtlCol="0">
            <a:spAutoFit/>
          </a:bodyPr>
          <a:lstStyle/>
          <a:p>
            <a:endParaRPr lang="en-GB" dirty="0"/>
          </a:p>
        </p:txBody>
      </p:sp>
      <p:sp>
        <p:nvSpPr>
          <p:cNvPr id="5" name="TextBox 4"/>
          <p:cNvSpPr txBox="1"/>
          <p:nvPr/>
        </p:nvSpPr>
        <p:spPr>
          <a:xfrm>
            <a:off x="0" y="46077"/>
            <a:ext cx="11715750" cy="738664"/>
          </a:xfrm>
          <a:prstGeom prst="rect">
            <a:avLst/>
          </a:prstGeom>
          <a:noFill/>
        </p:spPr>
        <p:txBody>
          <a:bodyPr wrap="square" rtlCol="0">
            <a:spAutoFit/>
          </a:bodyPr>
          <a:lstStyle/>
          <a:p>
            <a:pPr algn="ctr"/>
            <a:r>
              <a:rPr lang="en-GB" sz="2400" b="1" dirty="0">
                <a:latin typeface="Tempus Sans ITC" panose="04020404030D07020202" pitchFamily="82" charset="0"/>
              </a:rPr>
              <a:t>Write about Lady Macbeth’s suicide based on Act 5 Scene 5</a:t>
            </a:r>
          </a:p>
          <a:p>
            <a:endParaRPr lang="en-GB" dirty="0"/>
          </a:p>
        </p:txBody>
      </p:sp>
      <p:pic>
        <p:nvPicPr>
          <p:cNvPr id="4098" name="Picture 2" descr="Blood will have blood – why Macbeth still inspires arti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9784" y="600075"/>
            <a:ext cx="7596182" cy="50674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567607"/>
            <a:ext cx="2251496" cy="5355312"/>
          </a:xfrm>
          <a:prstGeom prst="rect">
            <a:avLst/>
          </a:prstGeom>
          <a:noFill/>
        </p:spPr>
        <p:txBody>
          <a:bodyPr wrap="square" rtlCol="0">
            <a:spAutoFit/>
          </a:bodyPr>
          <a:lstStyle/>
          <a:p>
            <a:r>
              <a:rPr lang="en-GB" b="1" dirty="0" smtClean="0">
                <a:latin typeface="Tempus Sans ITC" panose="04020404030D07020202" pitchFamily="82" charset="0"/>
              </a:rPr>
              <a:t>Mental</a:t>
            </a:r>
          </a:p>
          <a:p>
            <a:r>
              <a:rPr lang="en-GB" b="1" dirty="0" smtClean="0">
                <a:latin typeface="Tempus Sans ITC" panose="04020404030D07020202" pitchFamily="82" charset="0"/>
              </a:rPr>
              <a:t>Self-destruction</a:t>
            </a:r>
          </a:p>
          <a:p>
            <a:r>
              <a:rPr lang="en-GB" b="1" dirty="0" smtClean="0">
                <a:latin typeface="Tempus Sans ITC" panose="04020404030D07020202" pitchFamily="82" charset="0"/>
              </a:rPr>
              <a:t>Hara-kiri</a:t>
            </a:r>
          </a:p>
          <a:p>
            <a:r>
              <a:rPr lang="en-GB" b="1" dirty="0" smtClean="0">
                <a:latin typeface="Tempus Sans ITC" panose="04020404030D07020202" pitchFamily="82" charset="0"/>
              </a:rPr>
              <a:t>Depressed</a:t>
            </a:r>
          </a:p>
          <a:p>
            <a:r>
              <a:rPr lang="en-GB" b="1" dirty="0" smtClean="0">
                <a:latin typeface="Tempus Sans ITC" panose="04020404030D07020202" pitchFamily="82" charset="0"/>
              </a:rPr>
              <a:t>Disorder</a:t>
            </a:r>
          </a:p>
          <a:p>
            <a:r>
              <a:rPr lang="en-GB" b="1" dirty="0" smtClean="0">
                <a:latin typeface="Tempus Sans ITC" panose="04020404030D07020202" pitchFamily="82" charset="0"/>
              </a:rPr>
              <a:t>Intentionally</a:t>
            </a:r>
          </a:p>
          <a:p>
            <a:r>
              <a:rPr lang="en-GB" b="1" dirty="0" smtClean="0">
                <a:latin typeface="Tempus Sans ITC" panose="04020404030D07020202" pitchFamily="82" charset="0"/>
              </a:rPr>
              <a:t>Failure</a:t>
            </a:r>
          </a:p>
          <a:p>
            <a:r>
              <a:rPr lang="en-GB" b="1" dirty="0" smtClean="0">
                <a:latin typeface="Tempus Sans ITC" panose="04020404030D07020202" pitchFamily="82" charset="0"/>
              </a:rPr>
              <a:t>Sadness</a:t>
            </a:r>
          </a:p>
          <a:p>
            <a:r>
              <a:rPr lang="en-GB" b="1" dirty="0" smtClean="0">
                <a:latin typeface="Tempus Sans ITC" panose="04020404030D07020202" pitchFamily="82" charset="0"/>
              </a:rPr>
              <a:t>Anxiety</a:t>
            </a:r>
          </a:p>
          <a:p>
            <a:r>
              <a:rPr lang="en-GB" b="1" dirty="0" smtClean="0">
                <a:latin typeface="Tempus Sans ITC" panose="04020404030D07020202" pitchFamily="82" charset="0"/>
              </a:rPr>
              <a:t>Guilt</a:t>
            </a:r>
          </a:p>
          <a:p>
            <a:r>
              <a:rPr lang="en-GB" b="1" dirty="0">
                <a:latin typeface="Tempus Sans ITC" panose="04020404030D07020202" pitchFamily="82" charset="0"/>
              </a:rPr>
              <a:t>D</a:t>
            </a:r>
            <a:r>
              <a:rPr lang="en-GB" b="1" dirty="0" smtClean="0">
                <a:latin typeface="Tempus Sans ITC" panose="04020404030D07020202" pitchFamily="82" charset="0"/>
              </a:rPr>
              <a:t>esperate</a:t>
            </a:r>
          </a:p>
          <a:p>
            <a:r>
              <a:rPr lang="en-GB" b="1" dirty="0" smtClean="0">
                <a:latin typeface="Tempus Sans ITC" panose="04020404030D07020202" pitchFamily="82" charset="0"/>
              </a:rPr>
              <a:t>Self-slaughter</a:t>
            </a:r>
          </a:p>
          <a:p>
            <a:r>
              <a:rPr lang="en-GB" b="1" dirty="0" smtClean="0">
                <a:latin typeface="Tempus Sans ITC" panose="04020404030D07020202" pitchFamily="82" charset="0"/>
              </a:rPr>
              <a:t>Lethal</a:t>
            </a:r>
          </a:p>
          <a:p>
            <a:r>
              <a:rPr lang="en-GB" b="1" dirty="0" smtClean="0">
                <a:latin typeface="Tempus Sans ITC" panose="04020404030D07020202" pitchFamily="82" charset="0"/>
              </a:rPr>
              <a:t>Distress</a:t>
            </a:r>
          </a:p>
          <a:p>
            <a:r>
              <a:rPr lang="en-GB" b="1" dirty="0" smtClean="0">
                <a:latin typeface="Tempus Sans ITC" panose="04020404030D07020202" pitchFamily="82" charset="0"/>
              </a:rPr>
              <a:t>Injury</a:t>
            </a:r>
          </a:p>
          <a:p>
            <a:r>
              <a:rPr lang="en-GB" b="1" dirty="0" smtClean="0">
                <a:latin typeface="Tempus Sans ITC" panose="04020404030D07020202" pitchFamily="82" charset="0"/>
              </a:rPr>
              <a:t>Sin</a:t>
            </a:r>
          </a:p>
          <a:p>
            <a:r>
              <a:rPr lang="en-GB" b="1" dirty="0" smtClean="0">
                <a:latin typeface="Tempus Sans ITC" panose="04020404030D07020202" pitchFamily="82" charset="0"/>
              </a:rPr>
              <a:t>Hellish</a:t>
            </a:r>
          </a:p>
          <a:p>
            <a:r>
              <a:rPr lang="en-GB" b="1" dirty="0" smtClean="0">
                <a:latin typeface="Tempus Sans ITC" panose="04020404030D07020202" pitchFamily="82" charset="0"/>
              </a:rPr>
              <a:t>Suffering</a:t>
            </a:r>
          </a:p>
          <a:p>
            <a:r>
              <a:rPr lang="en-GB" b="1" dirty="0" smtClean="0">
                <a:latin typeface="Tempus Sans ITC" panose="04020404030D07020202" pitchFamily="82" charset="0"/>
              </a:rPr>
              <a:t>hallucinations</a:t>
            </a:r>
            <a:endParaRPr lang="en-GB" b="1" dirty="0">
              <a:latin typeface="Tempus Sans ITC" panose="04020404030D07020202" pitchFamily="82" charset="0"/>
            </a:endParaRPr>
          </a:p>
        </p:txBody>
      </p:sp>
      <p:sp>
        <p:nvSpPr>
          <p:cNvPr id="3" name="TextBox 2"/>
          <p:cNvSpPr txBox="1"/>
          <p:nvPr/>
        </p:nvSpPr>
        <p:spPr>
          <a:xfrm>
            <a:off x="9739223" y="567607"/>
            <a:ext cx="2405152" cy="5355312"/>
          </a:xfrm>
          <a:prstGeom prst="rect">
            <a:avLst/>
          </a:prstGeom>
          <a:noFill/>
        </p:spPr>
        <p:txBody>
          <a:bodyPr wrap="square" rtlCol="0">
            <a:spAutoFit/>
          </a:bodyPr>
          <a:lstStyle/>
          <a:p>
            <a:r>
              <a:rPr lang="en-GB" b="1" dirty="0" smtClean="0">
                <a:latin typeface="Tempus Sans ITC" panose="04020404030D07020202" pitchFamily="82" charset="0"/>
              </a:rPr>
              <a:t>Demons</a:t>
            </a:r>
          </a:p>
          <a:p>
            <a:r>
              <a:rPr lang="en-GB" b="1" dirty="0" smtClean="0">
                <a:latin typeface="Tempus Sans ITC" panose="04020404030D07020202" pitchFamily="82" charset="0"/>
              </a:rPr>
              <a:t>Tormented</a:t>
            </a:r>
          </a:p>
          <a:p>
            <a:r>
              <a:rPr lang="en-GB" b="1" dirty="0" smtClean="0">
                <a:latin typeface="Tempus Sans ITC" panose="04020404030D07020202" pitchFamily="82" charset="0"/>
              </a:rPr>
              <a:t>Distraught</a:t>
            </a:r>
          </a:p>
          <a:p>
            <a:r>
              <a:rPr lang="en-GB" b="1" dirty="0" smtClean="0">
                <a:latin typeface="Tempus Sans ITC" panose="04020404030D07020202" pitchFamily="82" charset="0"/>
              </a:rPr>
              <a:t>Anguish</a:t>
            </a:r>
          </a:p>
          <a:p>
            <a:r>
              <a:rPr lang="en-GB" b="1" dirty="0" smtClean="0">
                <a:latin typeface="Tempus Sans ITC" panose="04020404030D07020202" pitchFamily="82" charset="0"/>
              </a:rPr>
              <a:t>Schizophrenia</a:t>
            </a:r>
          </a:p>
          <a:p>
            <a:r>
              <a:rPr lang="en-GB" b="1" dirty="0" smtClean="0">
                <a:latin typeface="Tempus Sans ITC" panose="04020404030D07020202" pitchFamily="82" charset="0"/>
              </a:rPr>
              <a:t>Neurosis</a:t>
            </a:r>
          </a:p>
          <a:p>
            <a:r>
              <a:rPr lang="en-GB" b="1" dirty="0" smtClean="0">
                <a:latin typeface="Tempus Sans ITC" panose="04020404030D07020202" pitchFamily="82" charset="0"/>
              </a:rPr>
              <a:t>Failure</a:t>
            </a:r>
          </a:p>
          <a:p>
            <a:r>
              <a:rPr lang="en-GB" b="1" dirty="0" smtClean="0">
                <a:latin typeface="Tempus Sans ITC" panose="04020404030D07020202" pitchFamily="82" charset="0"/>
              </a:rPr>
              <a:t>Meaninglessness</a:t>
            </a:r>
          </a:p>
          <a:p>
            <a:r>
              <a:rPr lang="en-GB" b="1" dirty="0" smtClean="0">
                <a:latin typeface="Tempus Sans ITC" panose="04020404030D07020202" pitchFamily="82" charset="0"/>
              </a:rPr>
              <a:t>Isolated</a:t>
            </a:r>
          </a:p>
          <a:p>
            <a:r>
              <a:rPr lang="en-GB" b="1" dirty="0" smtClean="0">
                <a:latin typeface="Tempus Sans ITC" panose="04020404030D07020202" pitchFamily="82" charset="0"/>
              </a:rPr>
              <a:t>Crisis</a:t>
            </a:r>
          </a:p>
          <a:p>
            <a:r>
              <a:rPr lang="en-GB" b="1" dirty="0" smtClean="0">
                <a:latin typeface="Tempus Sans ITC" panose="04020404030D07020202" pitchFamily="82" charset="0"/>
              </a:rPr>
              <a:t>Transgression</a:t>
            </a:r>
          </a:p>
          <a:p>
            <a:r>
              <a:rPr lang="en-GB" b="1" dirty="0" smtClean="0">
                <a:latin typeface="Tempus Sans ITC" panose="04020404030D07020202" pitchFamily="82" charset="0"/>
              </a:rPr>
              <a:t>Regicide</a:t>
            </a:r>
          </a:p>
          <a:p>
            <a:r>
              <a:rPr lang="en-GB" b="1" dirty="0" smtClean="0">
                <a:latin typeface="Tempus Sans ITC" panose="04020404030D07020202" pitchFamily="82" charset="0"/>
              </a:rPr>
              <a:t>Fatalistic</a:t>
            </a:r>
          </a:p>
          <a:p>
            <a:r>
              <a:rPr lang="en-GB" b="1" dirty="0" smtClean="0">
                <a:latin typeface="Tempus Sans ITC" panose="04020404030D07020202" pitchFamily="82" charset="0"/>
              </a:rPr>
              <a:t>Grief</a:t>
            </a:r>
          </a:p>
          <a:p>
            <a:r>
              <a:rPr lang="en-GB" b="1" dirty="0" smtClean="0">
                <a:latin typeface="Tempus Sans ITC" panose="04020404030D07020202" pitchFamily="82" charset="0"/>
              </a:rPr>
              <a:t>Redemption</a:t>
            </a:r>
          </a:p>
          <a:p>
            <a:r>
              <a:rPr lang="en-GB" b="1" dirty="0" smtClean="0">
                <a:latin typeface="Tempus Sans ITC" panose="04020404030D07020202" pitchFamily="82" charset="0"/>
              </a:rPr>
              <a:t>Abandoned</a:t>
            </a:r>
          </a:p>
          <a:p>
            <a:r>
              <a:rPr lang="en-GB" b="1" dirty="0" smtClean="0">
                <a:latin typeface="Tempus Sans ITC" panose="04020404030D07020202" pitchFamily="82" charset="0"/>
              </a:rPr>
              <a:t>Insignificant</a:t>
            </a:r>
          </a:p>
          <a:p>
            <a:r>
              <a:rPr lang="en-GB" b="1" dirty="0" smtClean="0">
                <a:latin typeface="Tempus Sans ITC" panose="04020404030D07020202" pitchFamily="82" charset="0"/>
              </a:rPr>
              <a:t>Marginalised</a:t>
            </a:r>
          </a:p>
          <a:p>
            <a:r>
              <a:rPr lang="en-GB" b="1" dirty="0" smtClean="0">
                <a:latin typeface="Tempus Sans ITC" panose="04020404030D07020202" pitchFamily="82" charset="0"/>
              </a:rPr>
              <a:t>Childless</a:t>
            </a:r>
            <a:endParaRPr lang="en-GB" b="1" dirty="0">
              <a:latin typeface="Tempus Sans ITC" panose="04020404030D07020202" pitchFamily="82" charset="0"/>
            </a:endParaRPr>
          </a:p>
        </p:txBody>
      </p:sp>
      <p:sp>
        <p:nvSpPr>
          <p:cNvPr id="6" name="TextBox 5"/>
          <p:cNvSpPr txBox="1"/>
          <p:nvPr/>
        </p:nvSpPr>
        <p:spPr>
          <a:xfrm>
            <a:off x="2593298" y="5922919"/>
            <a:ext cx="6760564" cy="369332"/>
          </a:xfrm>
          <a:prstGeom prst="rect">
            <a:avLst/>
          </a:prstGeom>
          <a:noFill/>
        </p:spPr>
        <p:txBody>
          <a:bodyPr wrap="square" rtlCol="0">
            <a:spAutoFit/>
          </a:bodyPr>
          <a:lstStyle/>
          <a:p>
            <a:r>
              <a:rPr lang="en-GB" dirty="0" smtClean="0"/>
              <a:t>Use the vocabulary bank to help you with your writing!</a:t>
            </a:r>
            <a:endParaRPr lang="en-GB" dirty="0"/>
          </a:p>
        </p:txBody>
      </p:sp>
    </p:spTree>
    <p:extLst>
      <p:ext uri="{BB962C8B-B14F-4D97-AF65-F5344CB8AC3E}">
        <p14:creationId xmlns:p14="http://schemas.microsoft.com/office/powerpoint/2010/main" val="22231400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4892" y="0"/>
            <a:ext cx="12286891" cy="830997"/>
          </a:xfrm>
          <a:prstGeom prst="rect">
            <a:avLst/>
          </a:prstGeom>
          <a:noFill/>
        </p:spPr>
        <p:txBody>
          <a:bodyPr wrap="square" rtlCol="0">
            <a:spAutoFit/>
          </a:bodyPr>
          <a:lstStyle/>
          <a:p>
            <a:pPr algn="ctr"/>
            <a:r>
              <a:rPr lang="en-GB" sz="2400" b="1" dirty="0">
                <a:latin typeface="Tempus Sans ITC" panose="04020404030D07020202" pitchFamily="82" charset="0"/>
              </a:rPr>
              <a:t>Write about the </a:t>
            </a:r>
            <a:r>
              <a:rPr lang="en-GB" sz="2400" b="1" dirty="0" smtClean="0">
                <a:latin typeface="Tempus Sans ITC" panose="04020404030D07020202" pitchFamily="82" charset="0"/>
              </a:rPr>
              <a:t>last moments of Hyde from his own perspective </a:t>
            </a:r>
          </a:p>
          <a:p>
            <a:pPr algn="ctr"/>
            <a:r>
              <a:rPr lang="en-GB" sz="2400" b="1" dirty="0" smtClean="0">
                <a:latin typeface="Tempus Sans ITC" panose="04020404030D07020202" pitchFamily="82" charset="0"/>
              </a:rPr>
              <a:t>or the perspective of </a:t>
            </a:r>
            <a:r>
              <a:rPr lang="en-GB" sz="2400" b="1" dirty="0" err="1" smtClean="0">
                <a:latin typeface="Tempus Sans ITC" panose="04020404030D07020202" pitchFamily="82" charset="0"/>
              </a:rPr>
              <a:t>Utterson</a:t>
            </a:r>
            <a:r>
              <a:rPr lang="en-GB" sz="2400" b="1" dirty="0" smtClean="0">
                <a:latin typeface="Tempus Sans ITC" panose="04020404030D07020202" pitchFamily="82" charset="0"/>
              </a:rPr>
              <a:t>.  </a:t>
            </a:r>
            <a:endParaRPr lang="en-GB" sz="2400" b="1" dirty="0">
              <a:latin typeface="Tempus Sans ITC" panose="04020404030D07020202" pitchFamily="82" charset="0"/>
            </a:endParaRPr>
          </a:p>
        </p:txBody>
      </p:sp>
      <p:pic>
        <p:nvPicPr>
          <p:cNvPr id="5124" name="Picture 4" descr="The Strange Case of Dr. Jekyll and Mr. Hyde | Amaranthin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605" y="782380"/>
            <a:ext cx="2468457" cy="369651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Victorian Funeral Re-enactment - Adela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019" y="782380"/>
            <a:ext cx="5562671" cy="37130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9921" y="4576926"/>
            <a:ext cx="12072079" cy="2031325"/>
          </a:xfrm>
          <a:prstGeom prst="rect">
            <a:avLst/>
          </a:prstGeom>
          <a:noFill/>
        </p:spPr>
        <p:txBody>
          <a:bodyPr wrap="square" rtlCol="0">
            <a:spAutoFit/>
          </a:bodyPr>
          <a:lstStyle/>
          <a:p>
            <a:r>
              <a:rPr lang="en-GB" b="1" dirty="0" smtClean="0">
                <a:latin typeface="Tempus Sans ITC" panose="04020404030D07020202" pitchFamily="82" charset="0"/>
              </a:rPr>
              <a:t>Quotes about Hyde when he was alive: </a:t>
            </a:r>
          </a:p>
          <a:p>
            <a:r>
              <a:rPr lang="en-GB" b="1" dirty="0" smtClean="0">
                <a:latin typeface="Tempus Sans ITC" panose="04020404030D07020202" pitchFamily="82" charset="0"/>
              </a:rPr>
              <a:t>‘shrank back with a hissing intake of breath’ / ‘snarled aloud into a savage laugh’ / ‘like some damned Juggernaut’ / ‘trampled calmly over the child’s body’ / ‘the bones were audibly shattered’ / ‘with ape-like fury, he was trampling his victim’ / ‘I mauled the unresisting body, tasting delight from every blow’</a:t>
            </a:r>
          </a:p>
          <a:p>
            <a:r>
              <a:rPr lang="en-GB" b="1" dirty="0" smtClean="0">
                <a:latin typeface="Tempus Sans ITC" panose="04020404030D07020202" pitchFamily="82" charset="0"/>
              </a:rPr>
              <a:t>Quotes about Hyde when he was dead:</a:t>
            </a:r>
          </a:p>
          <a:p>
            <a:r>
              <a:rPr lang="en-GB" b="1" dirty="0" smtClean="0">
                <a:latin typeface="Tempus Sans ITC" panose="04020404030D07020202" pitchFamily="82" charset="0"/>
              </a:rPr>
              <a:t>‘a dismal screech, as of mere animal terror’ / ‘the body of a man sorely contorted and still twitching’ / ‘the cords of his face still moved with a semblance of life’ / </a:t>
            </a:r>
            <a:endParaRPr lang="en-GB" b="1" dirty="0">
              <a:latin typeface="Tempus Sans ITC" panose="04020404030D07020202" pitchFamily="82" charset="0"/>
            </a:endParaRPr>
          </a:p>
        </p:txBody>
      </p:sp>
    </p:spTree>
    <p:extLst>
      <p:ext uri="{BB962C8B-B14F-4D97-AF65-F5344CB8AC3E}">
        <p14:creationId xmlns:p14="http://schemas.microsoft.com/office/powerpoint/2010/main" val="4007107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770" y="155275"/>
            <a:ext cx="11749177" cy="6463308"/>
          </a:xfrm>
          <a:prstGeom prst="rect">
            <a:avLst/>
          </a:prstGeom>
          <a:noFill/>
        </p:spPr>
        <p:txBody>
          <a:bodyPr wrap="square" rtlCol="0">
            <a:spAutoFit/>
          </a:bodyPr>
          <a:lstStyle/>
          <a:p>
            <a:r>
              <a:rPr lang="en-GB" b="1" dirty="0">
                <a:latin typeface="Tempus Sans ITC" panose="04020404030D07020202" pitchFamily="82" charset="0"/>
              </a:rPr>
              <a:t>Text Extracts</a:t>
            </a:r>
            <a:r>
              <a:rPr lang="en-GB" b="1" dirty="0" smtClean="0">
                <a:latin typeface="Tempus Sans ITC" panose="04020404030D07020202" pitchFamily="82" charset="0"/>
              </a:rPr>
              <a:t>:</a:t>
            </a:r>
          </a:p>
          <a:p>
            <a:r>
              <a:rPr lang="en-GB" b="1" dirty="0" smtClean="0">
                <a:latin typeface="Tempus Sans ITC" panose="04020404030D07020202" pitchFamily="82" charset="0"/>
              </a:rPr>
              <a:t> </a:t>
            </a:r>
            <a:endParaRPr lang="en-GB" b="1" dirty="0">
              <a:latin typeface="Tempus Sans ITC" panose="04020404030D07020202" pitchFamily="82" charset="0"/>
            </a:endParaRPr>
          </a:p>
          <a:p>
            <a:r>
              <a:rPr lang="en-GB" b="1" dirty="0">
                <a:solidFill>
                  <a:srgbClr val="FF0000"/>
                </a:solidFill>
                <a:latin typeface="Tempus Sans ITC" panose="04020404030D07020202" pitchFamily="82" charset="0"/>
              </a:rPr>
              <a:t>Gerald: </a:t>
            </a:r>
            <a:r>
              <a:rPr lang="en-GB" b="1" dirty="0">
                <a:latin typeface="Tempus Sans ITC" panose="04020404030D07020202" pitchFamily="82" charset="0"/>
              </a:rPr>
              <a:t>she looked young and fresh and charming and altogether out of place down here. And obviously she wasn't enjoying herself. Old Joe </a:t>
            </a:r>
            <a:r>
              <a:rPr lang="en-GB" b="1" dirty="0" err="1">
                <a:latin typeface="Tempus Sans ITC" panose="04020404030D07020202" pitchFamily="82" charset="0"/>
              </a:rPr>
              <a:t>Meggarty</a:t>
            </a:r>
            <a:r>
              <a:rPr lang="en-GB" b="1" dirty="0">
                <a:latin typeface="Tempus Sans ITC" panose="04020404030D07020202" pitchFamily="82" charset="0"/>
              </a:rPr>
              <a:t>, half-drunk and goggle-eyed, had wedged her into a corner with that obscene fat carcass of his—</a:t>
            </a:r>
          </a:p>
          <a:p>
            <a:r>
              <a:rPr lang="en-GB" b="1" dirty="0">
                <a:solidFill>
                  <a:srgbClr val="FF0000"/>
                </a:solidFill>
                <a:latin typeface="Tempus Sans ITC" panose="04020404030D07020202" pitchFamily="82" charset="0"/>
              </a:rPr>
              <a:t>Gerald: </a:t>
            </a:r>
            <a:r>
              <a:rPr lang="en-GB" b="1" dirty="0">
                <a:latin typeface="Tempus Sans ITC" panose="04020404030D07020202" pitchFamily="82" charset="0"/>
              </a:rPr>
              <a:t>the girl saw me looking at her and then gave me a glance that was nothing less than a cry for help. So I went across and told Joe </a:t>
            </a:r>
            <a:r>
              <a:rPr lang="en-GB" b="1" dirty="0" err="1">
                <a:latin typeface="Tempus Sans ITC" panose="04020404030D07020202" pitchFamily="82" charset="0"/>
              </a:rPr>
              <a:t>Meggarty</a:t>
            </a:r>
            <a:r>
              <a:rPr lang="en-GB" b="1" dirty="0">
                <a:latin typeface="Tempus Sans ITC" panose="04020404030D07020202" pitchFamily="82" charset="0"/>
              </a:rPr>
              <a:t> some nonsense – that the manager had a message for him or something like that – got him out of the way – and then told the girl that if she didn't want any more of that sort of thing, she'd better let me take her out of there. She agreed at once. </a:t>
            </a:r>
          </a:p>
          <a:p>
            <a:r>
              <a:rPr lang="en-GB" b="1" dirty="0">
                <a:solidFill>
                  <a:srgbClr val="FF0000"/>
                </a:solidFill>
                <a:latin typeface="Tempus Sans ITC" panose="04020404030D07020202" pitchFamily="82" charset="0"/>
              </a:rPr>
              <a:t>Inspector: </a:t>
            </a:r>
            <a:r>
              <a:rPr lang="en-GB" b="1" dirty="0">
                <a:latin typeface="Tempus Sans ITC" panose="04020404030D07020202" pitchFamily="82" charset="0"/>
              </a:rPr>
              <a:t>Where did you go? </a:t>
            </a:r>
          </a:p>
          <a:p>
            <a:r>
              <a:rPr lang="en-GB" b="1" dirty="0">
                <a:solidFill>
                  <a:srgbClr val="FF0000"/>
                </a:solidFill>
                <a:latin typeface="Tempus Sans ITC" panose="04020404030D07020202" pitchFamily="82" charset="0"/>
              </a:rPr>
              <a:t>Gerald: </a:t>
            </a:r>
            <a:r>
              <a:rPr lang="en-GB" b="1" dirty="0">
                <a:latin typeface="Tempus Sans ITC" panose="04020404030D07020202" pitchFamily="82" charset="0"/>
              </a:rPr>
              <a:t>We went along to the county hotel, which I knew would be quiet at that time of night, and we had a drink or two and talked. </a:t>
            </a:r>
          </a:p>
          <a:p>
            <a:r>
              <a:rPr lang="en-GB" b="1" dirty="0">
                <a:solidFill>
                  <a:srgbClr val="FF0000"/>
                </a:solidFill>
                <a:latin typeface="Tempus Sans ITC" panose="04020404030D07020202" pitchFamily="82" charset="0"/>
              </a:rPr>
              <a:t>Inspector: </a:t>
            </a:r>
            <a:r>
              <a:rPr lang="en-GB" b="1" dirty="0">
                <a:latin typeface="Tempus Sans ITC" panose="04020404030D07020202" pitchFamily="82" charset="0"/>
              </a:rPr>
              <a:t>Did she drink much at the time? </a:t>
            </a:r>
          </a:p>
          <a:p>
            <a:r>
              <a:rPr lang="en-GB" b="1" dirty="0">
                <a:solidFill>
                  <a:srgbClr val="FF0000"/>
                </a:solidFill>
                <a:latin typeface="Tempus Sans ITC" panose="04020404030D07020202" pitchFamily="82" charset="0"/>
              </a:rPr>
              <a:t>Gerald: </a:t>
            </a:r>
            <a:r>
              <a:rPr lang="en-GB" b="1" dirty="0">
                <a:latin typeface="Tempus Sans ITC" panose="04020404030D07020202" pitchFamily="82" charset="0"/>
              </a:rPr>
              <a:t>No. she only had a port and lemonade – or some such concoction. All she wanted was to talk – a little friendliness – and I gathered that Joe </a:t>
            </a:r>
            <a:r>
              <a:rPr lang="en-GB" b="1" dirty="0" err="1">
                <a:latin typeface="Tempus Sans ITC" panose="04020404030D07020202" pitchFamily="82" charset="0"/>
              </a:rPr>
              <a:t>Meggarty's</a:t>
            </a:r>
            <a:r>
              <a:rPr lang="en-GB" b="1" dirty="0">
                <a:latin typeface="Tempus Sans ITC" panose="04020404030D07020202" pitchFamily="82" charset="0"/>
              </a:rPr>
              <a:t> advances had left her rather shaken – as well they might-- Inspector: she talked about herself? Gerald: yes. I asked her questions about herself. She told me her name was Daisy Renton, that she'd lost both parents, that she came originally from somewhere outside </a:t>
            </a:r>
            <a:r>
              <a:rPr lang="en-GB" b="1" dirty="0" err="1">
                <a:latin typeface="Tempus Sans ITC" panose="04020404030D07020202" pitchFamily="82" charset="0"/>
              </a:rPr>
              <a:t>Brumley</a:t>
            </a:r>
            <a:r>
              <a:rPr lang="en-GB" b="1" dirty="0">
                <a:latin typeface="Tempus Sans ITC" panose="04020404030D07020202" pitchFamily="82" charset="0"/>
              </a:rPr>
              <a:t>. She also told me she'd had a job in one of the works here and had had to leave after a strike. She said something about the shop too, but wouldn't say which it was, and she was deliberately vague about what happened. I couldn't get any exact details from her about herself – just because she felt I was interested and friendly – but at the same time she wanted to be Daisy Renton – and not Eva Smith. In fact, I heard that name for the first time tonight. What she did let slip – though she didn't mean to – was that she was desperately hard up and at that moment was actually hungry. I made the people at the county find some food for her.</a:t>
            </a:r>
          </a:p>
          <a:p>
            <a:endParaRPr lang="en-GB" dirty="0"/>
          </a:p>
        </p:txBody>
      </p:sp>
    </p:spTree>
    <p:extLst>
      <p:ext uri="{BB962C8B-B14F-4D97-AF65-F5344CB8AC3E}">
        <p14:creationId xmlns:p14="http://schemas.microsoft.com/office/powerpoint/2010/main" val="40769871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5596" y="86085"/>
            <a:ext cx="11344275" cy="738664"/>
          </a:xfrm>
          <a:prstGeom prst="rect">
            <a:avLst/>
          </a:prstGeom>
          <a:noFill/>
        </p:spPr>
        <p:txBody>
          <a:bodyPr wrap="square" rtlCol="0">
            <a:spAutoFit/>
          </a:bodyPr>
          <a:lstStyle/>
          <a:p>
            <a:pPr algn="ctr"/>
            <a:r>
              <a:rPr lang="en-GB" sz="2400" b="1" dirty="0">
                <a:latin typeface="Tempus Sans ITC" panose="04020404030D07020202" pitchFamily="82" charset="0"/>
              </a:rPr>
              <a:t>Write about a typical day at work based on the poem ‘War Photographer’</a:t>
            </a:r>
          </a:p>
          <a:p>
            <a:endParaRPr lang="en-GB" dirty="0"/>
          </a:p>
        </p:txBody>
      </p:sp>
      <p:pic>
        <p:nvPicPr>
          <p:cNvPr id="6146" name="Picture 2" descr="curvelearn.com: War Photographer Analysis IGCSE Edexce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1953" y="686727"/>
            <a:ext cx="7090048" cy="37278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1379" y="4293807"/>
            <a:ext cx="12131615" cy="2862322"/>
          </a:xfrm>
          <a:prstGeom prst="rect">
            <a:avLst/>
          </a:prstGeom>
          <a:noFill/>
        </p:spPr>
        <p:txBody>
          <a:bodyPr wrap="square" rtlCol="0">
            <a:spAutoFit/>
          </a:bodyPr>
          <a:lstStyle/>
          <a:p>
            <a:endParaRPr lang="en-GB" b="1" dirty="0">
              <a:latin typeface="Tempus Sans ITC" panose="04020404030D07020202" pitchFamily="82" charset="0"/>
            </a:endParaRPr>
          </a:p>
          <a:p>
            <a:r>
              <a:rPr lang="en-GB" b="1" dirty="0">
                <a:latin typeface="Tempus Sans ITC" panose="04020404030D07020202" pitchFamily="82" charset="0"/>
              </a:rPr>
              <a:t>This woman was escorted out of the building and round this devastated street corner. It epitomised the whole mood – this older woman caught in the middle of this ridiculous, tragic event. I wish I could have found out how her life unravelled, but as soon as the scene was locked down, I ran back to the office to file</a:t>
            </a:r>
            <a:r>
              <a:rPr lang="en-GB" b="1" dirty="0" smtClean="0">
                <a:latin typeface="Tempus Sans ITC" panose="04020404030D07020202" pitchFamily="82" charset="0"/>
              </a:rPr>
              <a:t>.</a:t>
            </a:r>
          </a:p>
          <a:p>
            <a:endParaRPr lang="en-GB" b="1" dirty="0">
              <a:latin typeface="Tempus Sans ITC" panose="04020404030D07020202" pitchFamily="82" charset="0"/>
            </a:endParaRPr>
          </a:p>
          <a:p>
            <a:r>
              <a:rPr lang="en-GB" b="1" dirty="0">
                <a:latin typeface="Tempus Sans ITC" panose="04020404030D07020202" pitchFamily="82" charset="0"/>
              </a:rPr>
              <a:t>As a photographer, you feel helpless. Around you are medics, security personnel, people doing good work. It can be agonisingly painful to think that all you're doing is taking pictures</a:t>
            </a:r>
            <a:r>
              <a:rPr lang="en-GB" b="1" dirty="0" smtClean="0">
                <a:latin typeface="Tempus Sans ITC" panose="04020404030D07020202" pitchFamily="82" charset="0"/>
              </a:rPr>
              <a:t>.</a:t>
            </a:r>
          </a:p>
          <a:p>
            <a:endParaRPr lang="en-GB" b="1" dirty="0">
              <a:latin typeface="Tempus Sans ITC" panose="04020404030D07020202" pitchFamily="82" charset="0"/>
            </a:endParaRPr>
          </a:p>
          <a:p>
            <a:r>
              <a:rPr lang="en-GB" b="1" dirty="0" smtClean="0">
                <a:solidFill>
                  <a:schemeClr val="tx1">
                    <a:lumMod val="95000"/>
                    <a:lumOff val="5000"/>
                  </a:schemeClr>
                </a:solidFill>
                <a:latin typeface="Tempus Sans ITC" panose="04020404030D07020202" pitchFamily="82" charset="0"/>
              </a:rPr>
              <a:t>Source: </a:t>
            </a:r>
            <a:r>
              <a:rPr lang="en-GB" dirty="0">
                <a:solidFill>
                  <a:schemeClr val="tx1">
                    <a:lumMod val="95000"/>
                    <a:lumOff val="5000"/>
                  </a:schemeClr>
                </a:solidFill>
                <a:latin typeface="Tempus Sans ITC" panose="04020404030D07020202" pitchFamily="82" charset="0"/>
                <a:hlinkClick r:id="rId3"/>
              </a:rPr>
              <a:t>https://www.theguardian.com/media/2011/jun/18/war-photographers-special-report</a:t>
            </a:r>
            <a:endParaRPr lang="en-GB" b="1" dirty="0">
              <a:solidFill>
                <a:schemeClr val="tx1">
                  <a:lumMod val="95000"/>
                  <a:lumOff val="5000"/>
                </a:schemeClr>
              </a:solidFill>
              <a:latin typeface="Tempus Sans ITC" panose="04020404030D07020202" pitchFamily="82" charset="0"/>
            </a:endParaRPr>
          </a:p>
          <a:p>
            <a:endParaRPr lang="en-GB" dirty="0"/>
          </a:p>
        </p:txBody>
      </p:sp>
      <p:sp>
        <p:nvSpPr>
          <p:cNvPr id="4" name="TextBox 3"/>
          <p:cNvSpPr txBox="1"/>
          <p:nvPr/>
        </p:nvSpPr>
        <p:spPr>
          <a:xfrm>
            <a:off x="81379" y="686726"/>
            <a:ext cx="5020574" cy="3693319"/>
          </a:xfrm>
          <a:prstGeom prst="rect">
            <a:avLst/>
          </a:prstGeom>
          <a:noFill/>
        </p:spPr>
        <p:txBody>
          <a:bodyPr wrap="square" rtlCol="0">
            <a:spAutoFit/>
          </a:bodyPr>
          <a:lstStyle/>
          <a:p>
            <a:r>
              <a:rPr lang="en-GB" b="1" dirty="0" smtClean="0">
                <a:latin typeface="Tempus Sans ITC" panose="04020404030D07020202" pitchFamily="82" charset="0"/>
              </a:rPr>
              <a:t>Model Paragraph: </a:t>
            </a:r>
          </a:p>
          <a:p>
            <a:r>
              <a:rPr lang="en-GB" b="1" dirty="0" smtClean="0">
                <a:latin typeface="Tempus Sans ITC" panose="04020404030D07020202" pitchFamily="82" charset="0"/>
              </a:rPr>
              <a:t>I </a:t>
            </a:r>
            <a:r>
              <a:rPr lang="en-GB" b="1" dirty="0">
                <a:latin typeface="Tempus Sans ITC" panose="04020404030D07020202" pitchFamily="82" charset="0"/>
              </a:rPr>
              <a:t> was one of the first on the scene. The Afghan security forces normally shut down a suicide bombing like this pretty quickly. I was able to get to the epicentre of the explosion. It was carnage, there were bodies, flames were coming out of the buildings. I remember feeling very scared because there was still popping and hissing and small explosions, and the building was collapsing. It was still very fresh and there was a risk of another bomb. It was one of those situations where you have to put fear aside and focus on the job at hand: to watch the situation and document it.</a:t>
            </a:r>
          </a:p>
        </p:txBody>
      </p:sp>
    </p:spTree>
    <p:extLst>
      <p:ext uri="{BB962C8B-B14F-4D97-AF65-F5344CB8AC3E}">
        <p14:creationId xmlns:p14="http://schemas.microsoft.com/office/powerpoint/2010/main" val="1444755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2694" y="301925"/>
            <a:ext cx="11248846" cy="5078313"/>
          </a:xfrm>
          <a:prstGeom prst="rect">
            <a:avLst/>
          </a:prstGeom>
          <a:noFill/>
        </p:spPr>
        <p:txBody>
          <a:bodyPr wrap="square" rtlCol="0">
            <a:spAutoFit/>
          </a:bodyPr>
          <a:lstStyle/>
          <a:p>
            <a:endParaRPr lang="en-GB" b="1" u="sng" dirty="0" smtClean="0">
              <a:latin typeface="Tempus Sans ITC" panose="04020404030D07020202" pitchFamily="82" charset="0"/>
            </a:endParaRPr>
          </a:p>
          <a:p>
            <a:endParaRPr lang="en-GB" b="1" u="sng" dirty="0">
              <a:latin typeface="Tempus Sans ITC" panose="04020404030D07020202" pitchFamily="82" charset="0"/>
            </a:endParaRPr>
          </a:p>
          <a:p>
            <a:r>
              <a:rPr lang="en-GB" b="1" u="sng" dirty="0" smtClean="0">
                <a:latin typeface="Tempus Sans ITC" panose="04020404030D07020202" pitchFamily="82" charset="0"/>
              </a:rPr>
              <a:t>Sample Answer: </a:t>
            </a:r>
          </a:p>
          <a:p>
            <a:endParaRPr lang="en-GB" b="1" dirty="0">
              <a:latin typeface="Tempus Sans ITC" panose="04020404030D07020202" pitchFamily="82" charset="0"/>
            </a:endParaRPr>
          </a:p>
          <a:p>
            <a:r>
              <a:rPr lang="en-GB" b="1" dirty="0" smtClean="0">
                <a:latin typeface="Tempus Sans ITC" panose="04020404030D07020202" pitchFamily="82" charset="0"/>
              </a:rPr>
              <a:t>What are the strengths and weaknesses of the following answer?</a:t>
            </a:r>
          </a:p>
          <a:p>
            <a:endParaRPr lang="en-GB" b="1" dirty="0">
              <a:latin typeface="Tempus Sans ITC" panose="04020404030D07020202" pitchFamily="82" charset="0"/>
            </a:endParaRPr>
          </a:p>
          <a:p>
            <a:r>
              <a:rPr lang="en-GB" b="1" dirty="0" smtClean="0">
                <a:latin typeface="Tempus Sans ITC" panose="04020404030D07020202" pitchFamily="82" charset="0"/>
              </a:rPr>
              <a:t>Is this a strong example of ‘characterisation’?</a:t>
            </a:r>
          </a:p>
          <a:p>
            <a:endParaRPr lang="en-GB" b="1" dirty="0">
              <a:latin typeface="Tempus Sans ITC" panose="04020404030D07020202" pitchFamily="82" charset="0"/>
            </a:endParaRPr>
          </a:p>
          <a:p>
            <a:endParaRPr lang="en-GB" b="1" dirty="0" smtClean="0">
              <a:latin typeface="Tempus Sans ITC" panose="04020404030D07020202" pitchFamily="82" charset="0"/>
            </a:endParaRPr>
          </a:p>
          <a:p>
            <a:endParaRPr lang="en-GB" b="1" dirty="0" smtClean="0">
              <a:latin typeface="Tempus Sans ITC" panose="04020404030D07020202" pitchFamily="82" charset="0"/>
            </a:endParaRPr>
          </a:p>
          <a:p>
            <a:r>
              <a:rPr lang="en-GB" b="1" dirty="0" smtClean="0">
                <a:latin typeface="Tempus Sans ITC" panose="04020404030D07020202" pitchFamily="82" charset="0"/>
              </a:rPr>
              <a:t>Eva </a:t>
            </a:r>
            <a:r>
              <a:rPr lang="en-GB" b="1" dirty="0">
                <a:latin typeface="Tempus Sans ITC" panose="04020404030D07020202" pitchFamily="82" charset="0"/>
              </a:rPr>
              <a:t>squirmed in panic and disgust as the fleshly, goggle-eyed man with the breath smelling of whiskey came increasingly near her. His breath stank, no reeked and she felt a wave of nausea wash over her. She clutched desperately at her empty and battered handbag, considering for a wild moment whether is would be wise to batter him over the head in order to make a hasty escape. No, she could not create a scene. She looked up and there was a tall figure holding out a hand. Amidst the hazy smoke and dim, lurid lighting of the Palace bar, that was all she could perceive at that moment as everything swum before her eyes. She clasped the hand and it was warm, strong and comforting. It pulled her up to her feet and she felt a similarly powerful arm around her waist, holding her up and guiding her towards the invigorating fresh evening air.</a:t>
            </a:r>
          </a:p>
        </p:txBody>
      </p:sp>
    </p:spTree>
    <p:extLst>
      <p:ext uri="{BB962C8B-B14F-4D97-AF65-F5344CB8AC3E}">
        <p14:creationId xmlns:p14="http://schemas.microsoft.com/office/powerpoint/2010/main" val="2238721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2091" y="363915"/>
            <a:ext cx="11222966" cy="6001643"/>
          </a:xfrm>
          <a:prstGeom prst="rect">
            <a:avLst/>
          </a:prstGeom>
          <a:noFill/>
        </p:spPr>
        <p:txBody>
          <a:bodyPr wrap="square" rtlCol="0">
            <a:spAutoFit/>
          </a:bodyPr>
          <a:lstStyle/>
          <a:p>
            <a:r>
              <a:rPr lang="en-GB" sz="3200" b="1" dirty="0" smtClean="0">
                <a:latin typeface="Tempus Sans ITC" panose="04020404030D07020202" pitchFamily="82" charset="0"/>
              </a:rPr>
              <a:t>Poetry: My Last Duchess</a:t>
            </a:r>
          </a:p>
          <a:p>
            <a:endParaRPr lang="en-GB" sz="3200" b="1" dirty="0">
              <a:latin typeface="Tempus Sans ITC" panose="04020404030D07020202" pitchFamily="82" charset="0"/>
            </a:endParaRPr>
          </a:p>
          <a:p>
            <a:r>
              <a:rPr lang="en-GB" sz="3200" b="1" dirty="0" smtClean="0">
                <a:latin typeface="Tempus Sans ITC" panose="04020404030D07020202" pitchFamily="82" charset="0"/>
              </a:rPr>
              <a:t>Write a short creative writing piece about the </a:t>
            </a:r>
            <a:r>
              <a:rPr lang="en-GB" sz="3200" b="1" dirty="0">
                <a:latin typeface="Tempus Sans ITC" panose="04020404030D07020202" pitchFamily="82" charset="0"/>
              </a:rPr>
              <a:t>Duchess </a:t>
            </a:r>
            <a:r>
              <a:rPr lang="en-GB" sz="3200" b="1" dirty="0" smtClean="0">
                <a:latin typeface="Tempus Sans ITC" panose="04020404030D07020202" pitchFamily="82" charset="0"/>
              </a:rPr>
              <a:t>as </a:t>
            </a:r>
            <a:r>
              <a:rPr lang="en-GB" sz="3200" b="1" dirty="0">
                <a:latin typeface="Tempus Sans ITC" panose="04020404030D07020202" pitchFamily="82" charset="0"/>
              </a:rPr>
              <a:t>she is walking through her palace and smiling and greeting her servants while she is preparing for her portrait. </a:t>
            </a:r>
            <a:endParaRPr lang="en-GB" sz="3200" b="1" dirty="0" smtClean="0">
              <a:latin typeface="Tempus Sans ITC" panose="04020404030D07020202" pitchFamily="82" charset="0"/>
            </a:endParaRPr>
          </a:p>
          <a:p>
            <a:endParaRPr lang="en-GB" sz="3200" b="1" dirty="0">
              <a:latin typeface="Tempus Sans ITC" panose="04020404030D07020202" pitchFamily="82" charset="0"/>
            </a:endParaRPr>
          </a:p>
          <a:p>
            <a:r>
              <a:rPr lang="en-GB" sz="3200" b="1" dirty="0">
                <a:latin typeface="Tempus Sans ITC" panose="04020404030D07020202" pitchFamily="82" charset="0"/>
              </a:rPr>
              <a:t>-What does she look like?</a:t>
            </a:r>
          </a:p>
          <a:p>
            <a:r>
              <a:rPr lang="en-GB" sz="3200" b="1" dirty="0">
                <a:latin typeface="Tempus Sans ITC" panose="04020404030D07020202" pitchFamily="82" charset="0"/>
              </a:rPr>
              <a:t>-How does she move and interact with the people around her?</a:t>
            </a:r>
          </a:p>
          <a:p>
            <a:r>
              <a:rPr lang="en-GB" sz="3200" b="1" dirty="0">
                <a:latin typeface="Tempus Sans ITC" panose="04020404030D07020202" pitchFamily="82" charset="0"/>
              </a:rPr>
              <a:t>-How do people react to the Duchess?</a:t>
            </a:r>
          </a:p>
          <a:p>
            <a:r>
              <a:rPr lang="en-GB" sz="3200" b="1" dirty="0">
                <a:latin typeface="Tempus Sans ITC" panose="04020404030D07020202" pitchFamily="82" charset="0"/>
              </a:rPr>
              <a:t>-What is she thinking?</a:t>
            </a:r>
          </a:p>
          <a:p>
            <a:r>
              <a:rPr lang="en-GB" sz="3200" b="1" dirty="0">
                <a:latin typeface="Tempus Sans ITC" panose="04020404030D07020202" pitchFamily="82" charset="0"/>
              </a:rPr>
              <a:t>-What is the Duke thinking?</a:t>
            </a:r>
          </a:p>
          <a:p>
            <a:endParaRPr lang="en-GB" sz="3200" b="1" dirty="0">
              <a:latin typeface="Tempus Sans ITC" panose="04020404030D07020202" pitchFamily="82" charset="0"/>
            </a:endParaRPr>
          </a:p>
        </p:txBody>
      </p:sp>
    </p:spTree>
    <p:extLst>
      <p:ext uri="{BB962C8B-B14F-4D97-AF65-F5344CB8AC3E}">
        <p14:creationId xmlns:p14="http://schemas.microsoft.com/office/powerpoint/2010/main" val="2697003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78781" y="0"/>
            <a:ext cx="9834114" cy="7140416"/>
          </a:xfrm>
          <a:prstGeom prst="rect">
            <a:avLst/>
          </a:prstGeom>
          <a:noFill/>
        </p:spPr>
        <p:txBody>
          <a:bodyPr wrap="square" rtlCol="0">
            <a:spAutoFit/>
          </a:bodyPr>
          <a:lstStyle/>
          <a:p>
            <a:pPr fontAlgn="base"/>
            <a:r>
              <a:rPr lang="en-GB" sz="2000" b="1" dirty="0">
                <a:latin typeface="Tempus Sans ITC" panose="04020404030D07020202" pitchFamily="82" charset="0"/>
              </a:rPr>
              <a:t>Sir, ’twas </a:t>
            </a:r>
            <a:r>
              <a:rPr lang="en-GB" sz="2000" b="1" dirty="0" smtClean="0">
                <a:latin typeface="Tempus Sans ITC" panose="04020404030D07020202" pitchFamily="82" charset="0"/>
              </a:rPr>
              <a:t>not</a:t>
            </a:r>
            <a:endParaRPr lang="en-GB" sz="2000" b="1" dirty="0">
              <a:latin typeface="Tempus Sans ITC" panose="04020404030D07020202" pitchFamily="82" charset="0"/>
            </a:endParaRPr>
          </a:p>
          <a:p>
            <a:pPr fontAlgn="base"/>
            <a:r>
              <a:rPr lang="en-GB" sz="2000" b="1" dirty="0">
                <a:latin typeface="Tempus Sans ITC" panose="04020404030D07020202" pitchFamily="82" charset="0"/>
              </a:rPr>
              <a:t>Her husband’s presence only, called that </a:t>
            </a:r>
            <a:r>
              <a:rPr lang="en-GB" sz="2000" b="1" dirty="0" smtClean="0">
                <a:latin typeface="Tempus Sans ITC" panose="04020404030D07020202" pitchFamily="82" charset="0"/>
              </a:rPr>
              <a:t>spot</a:t>
            </a:r>
            <a:endParaRPr lang="en-GB" sz="2000" b="1" dirty="0">
              <a:latin typeface="Tempus Sans ITC" panose="04020404030D07020202" pitchFamily="82" charset="0"/>
            </a:endParaRPr>
          </a:p>
          <a:p>
            <a:pPr fontAlgn="base"/>
            <a:r>
              <a:rPr lang="en-GB" sz="2000" b="1" dirty="0">
                <a:latin typeface="Tempus Sans ITC" panose="04020404030D07020202" pitchFamily="82" charset="0"/>
              </a:rPr>
              <a:t>Of joy into the Duchess’ cheek; </a:t>
            </a:r>
            <a:r>
              <a:rPr lang="en-GB" sz="2000" b="1" dirty="0" smtClean="0">
                <a:latin typeface="Tempus Sans ITC" panose="04020404030D07020202" pitchFamily="82" charset="0"/>
              </a:rPr>
              <a:t>perhaps</a:t>
            </a:r>
            <a:endParaRPr lang="en-GB" sz="2000" b="1" dirty="0">
              <a:latin typeface="Tempus Sans ITC" panose="04020404030D07020202" pitchFamily="82" charset="0"/>
            </a:endParaRPr>
          </a:p>
          <a:p>
            <a:pPr fontAlgn="base"/>
            <a:r>
              <a:rPr lang="en-GB" sz="2000" b="1" dirty="0">
                <a:latin typeface="Tempus Sans ITC" panose="04020404030D07020202" pitchFamily="82" charset="0"/>
              </a:rPr>
              <a:t>Fra </a:t>
            </a:r>
            <a:r>
              <a:rPr lang="en-GB" sz="2000" b="1" dirty="0" err="1">
                <a:latin typeface="Tempus Sans ITC" panose="04020404030D07020202" pitchFamily="82" charset="0"/>
              </a:rPr>
              <a:t>Pandolf</a:t>
            </a:r>
            <a:r>
              <a:rPr lang="en-GB" sz="2000" b="1" dirty="0">
                <a:latin typeface="Tempus Sans ITC" panose="04020404030D07020202" pitchFamily="82" charset="0"/>
              </a:rPr>
              <a:t> chanced to say, “Her mantle </a:t>
            </a:r>
            <a:r>
              <a:rPr lang="en-GB" sz="2000" b="1" dirty="0" smtClean="0">
                <a:latin typeface="Tempus Sans ITC" panose="04020404030D07020202" pitchFamily="82" charset="0"/>
              </a:rPr>
              <a:t>laps</a:t>
            </a:r>
            <a:endParaRPr lang="en-GB" sz="2000" b="1" dirty="0">
              <a:latin typeface="Tempus Sans ITC" panose="04020404030D07020202" pitchFamily="82" charset="0"/>
            </a:endParaRPr>
          </a:p>
          <a:p>
            <a:pPr fontAlgn="base"/>
            <a:r>
              <a:rPr lang="en-GB" sz="2000" b="1" dirty="0">
                <a:latin typeface="Tempus Sans ITC" panose="04020404030D07020202" pitchFamily="82" charset="0"/>
              </a:rPr>
              <a:t>Over my lady’s wrist too much,” or “</a:t>
            </a:r>
            <a:r>
              <a:rPr lang="en-GB" sz="2000" b="1" dirty="0" smtClean="0">
                <a:latin typeface="Tempus Sans ITC" panose="04020404030D07020202" pitchFamily="82" charset="0"/>
              </a:rPr>
              <a:t>Paint</a:t>
            </a:r>
            <a:endParaRPr lang="en-GB" sz="2000" b="1" dirty="0">
              <a:latin typeface="Tempus Sans ITC" panose="04020404030D07020202" pitchFamily="82" charset="0"/>
            </a:endParaRPr>
          </a:p>
          <a:p>
            <a:pPr fontAlgn="base"/>
            <a:r>
              <a:rPr lang="en-GB" sz="2000" b="1" dirty="0">
                <a:latin typeface="Tempus Sans ITC" panose="04020404030D07020202" pitchFamily="82" charset="0"/>
              </a:rPr>
              <a:t>Must never hope to reproduce the </a:t>
            </a:r>
            <a:r>
              <a:rPr lang="en-GB" sz="2000" b="1" dirty="0" smtClean="0">
                <a:latin typeface="Tempus Sans ITC" panose="04020404030D07020202" pitchFamily="82" charset="0"/>
              </a:rPr>
              <a:t>faint</a:t>
            </a:r>
            <a:endParaRPr lang="en-GB" sz="2000" b="1" dirty="0">
              <a:latin typeface="Tempus Sans ITC" panose="04020404030D07020202" pitchFamily="82" charset="0"/>
            </a:endParaRPr>
          </a:p>
          <a:p>
            <a:pPr fontAlgn="base"/>
            <a:r>
              <a:rPr lang="en-GB" sz="2000" b="1" dirty="0">
                <a:latin typeface="Tempus Sans ITC" panose="04020404030D07020202" pitchFamily="82" charset="0"/>
              </a:rPr>
              <a:t>Half-flush that dies along her throat.” Such </a:t>
            </a:r>
            <a:r>
              <a:rPr lang="en-GB" sz="2000" b="1" dirty="0" smtClean="0">
                <a:latin typeface="Tempus Sans ITC" panose="04020404030D07020202" pitchFamily="82" charset="0"/>
              </a:rPr>
              <a:t>stuff</a:t>
            </a:r>
            <a:endParaRPr lang="en-GB" sz="2000" b="1" dirty="0">
              <a:latin typeface="Tempus Sans ITC" panose="04020404030D07020202" pitchFamily="82" charset="0"/>
            </a:endParaRPr>
          </a:p>
          <a:p>
            <a:pPr fontAlgn="base"/>
            <a:r>
              <a:rPr lang="en-GB" sz="2000" b="1" dirty="0">
                <a:latin typeface="Tempus Sans ITC" panose="04020404030D07020202" pitchFamily="82" charset="0"/>
              </a:rPr>
              <a:t>Was courtesy, she thought, and cause </a:t>
            </a:r>
            <a:r>
              <a:rPr lang="en-GB" sz="2000" b="1" dirty="0" smtClean="0">
                <a:latin typeface="Tempus Sans ITC" panose="04020404030D07020202" pitchFamily="82" charset="0"/>
              </a:rPr>
              <a:t>enough</a:t>
            </a:r>
            <a:endParaRPr lang="en-GB" sz="2000" b="1" dirty="0">
              <a:latin typeface="Tempus Sans ITC" panose="04020404030D07020202" pitchFamily="82" charset="0"/>
            </a:endParaRPr>
          </a:p>
          <a:p>
            <a:pPr fontAlgn="base"/>
            <a:r>
              <a:rPr lang="en-GB" sz="2000" b="1" dirty="0">
                <a:latin typeface="Tempus Sans ITC" panose="04020404030D07020202" pitchFamily="82" charset="0"/>
              </a:rPr>
              <a:t>For calling up that spot of joy. She </a:t>
            </a:r>
            <a:r>
              <a:rPr lang="en-GB" sz="2000" b="1" dirty="0" smtClean="0">
                <a:latin typeface="Tempus Sans ITC" panose="04020404030D07020202" pitchFamily="82" charset="0"/>
              </a:rPr>
              <a:t>had</a:t>
            </a:r>
            <a:endParaRPr lang="en-GB" sz="2000" b="1" dirty="0">
              <a:latin typeface="Tempus Sans ITC" panose="04020404030D07020202" pitchFamily="82" charset="0"/>
            </a:endParaRPr>
          </a:p>
          <a:p>
            <a:pPr fontAlgn="base"/>
            <a:r>
              <a:rPr lang="en-GB" sz="2000" b="1" dirty="0">
                <a:latin typeface="Tempus Sans ITC" panose="04020404030D07020202" pitchFamily="82" charset="0"/>
              </a:rPr>
              <a:t>A heart—how shall I say?— too soon made glad</a:t>
            </a:r>
            <a:r>
              <a:rPr lang="en-GB" sz="2000" b="1" dirty="0" smtClean="0">
                <a:latin typeface="Tempus Sans ITC" panose="04020404030D07020202" pitchFamily="82" charset="0"/>
              </a:rPr>
              <a:t>,</a:t>
            </a:r>
            <a:endParaRPr lang="en-GB" sz="2000" b="1" dirty="0">
              <a:latin typeface="Tempus Sans ITC" panose="04020404030D07020202" pitchFamily="82" charset="0"/>
            </a:endParaRPr>
          </a:p>
          <a:p>
            <a:pPr fontAlgn="base"/>
            <a:r>
              <a:rPr lang="en-GB" sz="2000" b="1" dirty="0">
                <a:latin typeface="Tempus Sans ITC" panose="04020404030D07020202" pitchFamily="82" charset="0"/>
              </a:rPr>
              <a:t>Too easily impressed; she liked </a:t>
            </a:r>
            <a:r>
              <a:rPr lang="en-GB" sz="2000" b="1" dirty="0" smtClean="0">
                <a:latin typeface="Tempus Sans ITC" panose="04020404030D07020202" pitchFamily="82" charset="0"/>
              </a:rPr>
              <a:t>whate’er</a:t>
            </a:r>
            <a:endParaRPr lang="en-GB" sz="2000" b="1" dirty="0">
              <a:latin typeface="Tempus Sans ITC" panose="04020404030D07020202" pitchFamily="82" charset="0"/>
            </a:endParaRPr>
          </a:p>
          <a:p>
            <a:pPr fontAlgn="base"/>
            <a:r>
              <a:rPr lang="en-GB" sz="2000" b="1" dirty="0">
                <a:latin typeface="Tempus Sans ITC" panose="04020404030D07020202" pitchFamily="82" charset="0"/>
              </a:rPr>
              <a:t>She looked on, and her looks went everywhere</a:t>
            </a:r>
            <a:r>
              <a:rPr lang="en-GB" sz="2000" b="1" dirty="0" smtClean="0">
                <a:latin typeface="Tempus Sans ITC" panose="04020404030D07020202" pitchFamily="82" charset="0"/>
              </a:rPr>
              <a:t>.</a:t>
            </a:r>
            <a:endParaRPr lang="en-GB" sz="2000" b="1" dirty="0">
              <a:latin typeface="Tempus Sans ITC" panose="04020404030D07020202" pitchFamily="82" charset="0"/>
            </a:endParaRPr>
          </a:p>
          <a:p>
            <a:pPr fontAlgn="base"/>
            <a:r>
              <a:rPr lang="en-GB" sz="2000" b="1" dirty="0">
                <a:latin typeface="Tempus Sans ITC" panose="04020404030D07020202" pitchFamily="82" charset="0"/>
              </a:rPr>
              <a:t>Sir, ’twas all one! My favour at her breast</a:t>
            </a:r>
            <a:r>
              <a:rPr lang="en-GB" sz="2000" b="1" dirty="0" smtClean="0">
                <a:latin typeface="Tempus Sans ITC" panose="04020404030D07020202" pitchFamily="82" charset="0"/>
              </a:rPr>
              <a:t>,</a:t>
            </a:r>
            <a:endParaRPr lang="en-GB" sz="2000" b="1" dirty="0">
              <a:latin typeface="Tempus Sans ITC" panose="04020404030D07020202" pitchFamily="82" charset="0"/>
            </a:endParaRPr>
          </a:p>
          <a:p>
            <a:pPr fontAlgn="base"/>
            <a:r>
              <a:rPr lang="en-GB" sz="2000" b="1" dirty="0">
                <a:latin typeface="Tempus Sans ITC" panose="04020404030D07020202" pitchFamily="82" charset="0"/>
              </a:rPr>
              <a:t>The dropping of the daylight in the West</a:t>
            </a:r>
            <a:r>
              <a:rPr lang="en-GB" sz="2000" b="1" dirty="0" smtClean="0">
                <a:latin typeface="Tempus Sans ITC" panose="04020404030D07020202" pitchFamily="82" charset="0"/>
              </a:rPr>
              <a:t>,</a:t>
            </a:r>
            <a:endParaRPr lang="en-GB" sz="2000" b="1" dirty="0">
              <a:latin typeface="Tempus Sans ITC" panose="04020404030D07020202" pitchFamily="82" charset="0"/>
            </a:endParaRPr>
          </a:p>
          <a:p>
            <a:pPr fontAlgn="base"/>
            <a:r>
              <a:rPr lang="en-GB" sz="2000" b="1" dirty="0">
                <a:latin typeface="Tempus Sans ITC" panose="04020404030D07020202" pitchFamily="82" charset="0"/>
              </a:rPr>
              <a:t>The bough of cherries some officious </a:t>
            </a:r>
            <a:r>
              <a:rPr lang="en-GB" sz="2000" b="1" dirty="0" smtClean="0">
                <a:latin typeface="Tempus Sans ITC" panose="04020404030D07020202" pitchFamily="82" charset="0"/>
              </a:rPr>
              <a:t>fool</a:t>
            </a:r>
            <a:endParaRPr lang="en-GB" sz="2000" b="1" dirty="0">
              <a:latin typeface="Tempus Sans ITC" panose="04020404030D07020202" pitchFamily="82" charset="0"/>
            </a:endParaRPr>
          </a:p>
          <a:p>
            <a:pPr fontAlgn="base"/>
            <a:r>
              <a:rPr lang="en-GB" sz="2000" b="1" dirty="0">
                <a:latin typeface="Tempus Sans ITC" panose="04020404030D07020202" pitchFamily="82" charset="0"/>
              </a:rPr>
              <a:t>Broke in the orchard for her, the white </a:t>
            </a:r>
            <a:r>
              <a:rPr lang="en-GB" sz="2000" b="1" dirty="0" smtClean="0">
                <a:latin typeface="Tempus Sans ITC" panose="04020404030D07020202" pitchFamily="82" charset="0"/>
              </a:rPr>
              <a:t>mule</a:t>
            </a:r>
            <a:endParaRPr lang="en-GB" sz="2000" b="1" dirty="0">
              <a:latin typeface="Tempus Sans ITC" panose="04020404030D07020202" pitchFamily="82" charset="0"/>
            </a:endParaRPr>
          </a:p>
          <a:p>
            <a:pPr fontAlgn="base"/>
            <a:r>
              <a:rPr lang="en-GB" sz="2000" b="1" dirty="0">
                <a:latin typeface="Tempus Sans ITC" panose="04020404030D07020202" pitchFamily="82" charset="0"/>
              </a:rPr>
              <a:t>She rode with round the terrace—all and </a:t>
            </a:r>
            <a:r>
              <a:rPr lang="en-GB" sz="2000" b="1" dirty="0" smtClean="0">
                <a:latin typeface="Tempus Sans ITC" panose="04020404030D07020202" pitchFamily="82" charset="0"/>
              </a:rPr>
              <a:t>each</a:t>
            </a:r>
            <a:endParaRPr lang="en-GB" sz="2000" b="1" dirty="0">
              <a:latin typeface="Tempus Sans ITC" panose="04020404030D07020202" pitchFamily="82" charset="0"/>
            </a:endParaRPr>
          </a:p>
          <a:p>
            <a:pPr fontAlgn="base"/>
            <a:r>
              <a:rPr lang="en-GB" sz="2000" b="1" dirty="0">
                <a:latin typeface="Tempus Sans ITC" panose="04020404030D07020202" pitchFamily="82" charset="0"/>
              </a:rPr>
              <a:t>Would draw from her alike the approving speech</a:t>
            </a:r>
            <a:r>
              <a:rPr lang="en-GB" sz="2000" b="1" dirty="0" smtClean="0">
                <a:latin typeface="Tempus Sans ITC" panose="04020404030D07020202" pitchFamily="82" charset="0"/>
              </a:rPr>
              <a:t>,</a:t>
            </a:r>
            <a:endParaRPr lang="en-GB" sz="2000" b="1" dirty="0">
              <a:latin typeface="Tempus Sans ITC" panose="04020404030D07020202" pitchFamily="82" charset="0"/>
            </a:endParaRPr>
          </a:p>
          <a:p>
            <a:pPr fontAlgn="base"/>
            <a:r>
              <a:rPr lang="en-GB" sz="2000" b="1" dirty="0">
                <a:latin typeface="Tempus Sans ITC" panose="04020404030D07020202" pitchFamily="82" charset="0"/>
              </a:rPr>
              <a:t>Or blush, at least. She thanked men—good! but </a:t>
            </a:r>
            <a:r>
              <a:rPr lang="en-GB" sz="2000" b="1" dirty="0" smtClean="0">
                <a:latin typeface="Tempus Sans ITC" panose="04020404030D07020202" pitchFamily="82" charset="0"/>
              </a:rPr>
              <a:t>thanked</a:t>
            </a:r>
            <a:endParaRPr lang="en-GB" sz="2000" b="1" dirty="0">
              <a:latin typeface="Tempus Sans ITC" panose="04020404030D07020202" pitchFamily="82" charset="0"/>
            </a:endParaRPr>
          </a:p>
          <a:p>
            <a:pPr fontAlgn="base"/>
            <a:r>
              <a:rPr lang="en-GB" sz="2000" b="1" dirty="0">
                <a:latin typeface="Tempus Sans ITC" panose="04020404030D07020202" pitchFamily="82" charset="0"/>
              </a:rPr>
              <a:t>Somehow—I know not how—as if she </a:t>
            </a:r>
            <a:r>
              <a:rPr lang="en-GB" sz="2000" b="1" dirty="0" smtClean="0">
                <a:latin typeface="Tempus Sans ITC" panose="04020404030D07020202" pitchFamily="82" charset="0"/>
              </a:rPr>
              <a:t>ranked</a:t>
            </a:r>
            <a:endParaRPr lang="en-GB" sz="2000" b="1" dirty="0">
              <a:latin typeface="Tempus Sans ITC" panose="04020404030D07020202" pitchFamily="82" charset="0"/>
            </a:endParaRPr>
          </a:p>
          <a:p>
            <a:pPr fontAlgn="base"/>
            <a:r>
              <a:rPr lang="en-GB" sz="2000" b="1" dirty="0">
                <a:latin typeface="Tempus Sans ITC" panose="04020404030D07020202" pitchFamily="82" charset="0"/>
              </a:rPr>
              <a:t>My gift of a nine-hundred-years-old </a:t>
            </a:r>
            <a:r>
              <a:rPr lang="en-GB" sz="2000" b="1" dirty="0" smtClean="0">
                <a:latin typeface="Tempus Sans ITC" panose="04020404030D07020202" pitchFamily="82" charset="0"/>
              </a:rPr>
              <a:t>name</a:t>
            </a:r>
            <a:endParaRPr lang="en-GB" sz="2000" b="1" dirty="0">
              <a:latin typeface="Tempus Sans ITC" panose="04020404030D07020202" pitchFamily="82" charset="0"/>
            </a:endParaRPr>
          </a:p>
          <a:p>
            <a:pPr fontAlgn="base"/>
            <a:r>
              <a:rPr lang="en-GB" sz="2000" b="1" dirty="0">
                <a:latin typeface="Tempus Sans ITC" panose="04020404030D07020202" pitchFamily="82" charset="0"/>
              </a:rPr>
              <a:t>With anybody’s gift.</a:t>
            </a:r>
            <a:r>
              <a:rPr lang="en-GB" sz="2000" dirty="0"/>
              <a:t> </a:t>
            </a:r>
          </a:p>
          <a:p>
            <a:endParaRPr lang="en-GB" dirty="0"/>
          </a:p>
        </p:txBody>
      </p:sp>
      <p:sp>
        <p:nvSpPr>
          <p:cNvPr id="2" name="TextBox 1"/>
          <p:cNvSpPr txBox="1"/>
          <p:nvPr/>
        </p:nvSpPr>
        <p:spPr>
          <a:xfrm>
            <a:off x="335531" y="676275"/>
            <a:ext cx="2924175" cy="830997"/>
          </a:xfrm>
          <a:prstGeom prst="rect">
            <a:avLst/>
          </a:prstGeom>
          <a:noFill/>
        </p:spPr>
        <p:txBody>
          <a:bodyPr wrap="square" rtlCol="0">
            <a:spAutoFit/>
          </a:bodyPr>
          <a:lstStyle/>
          <a:p>
            <a:r>
              <a:rPr lang="en-GB" sz="2400" b="1" dirty="0" smtClean="0">
                <a:latin typeface="Tempus Sans ITC" panose="04020404030D07020202" pitchFamily="82" charset="0"/>
              </a:rPr>
              <a:t>Text Extract</a:t>
            </a:r>
          </a:p>
          <a:p>
            <a:r>
              <a:rPr lang="en-GB" sz="2400" b="1" dirty="0" smtClean="0">
                <a:latin typeface="Tempus Sans ITC" panose="04020404030D07020202" pitchFamily="82" charset="0"/>
              </a:rPr>
              <a:t>‘My Last Duchess</a:t>
            </a:r>
            <a:r>
              <a:rPr lang="en-GB" sz="2400" dirty="0" smtClean="0"/>
              <a:t>’</a:t>
            </a:r>
            <a:endParaRPr lang="en-GB" sz="2400" dirty="0"/>
          </a:p>
        </p:txBody>
      </p:sp>
    </p:spTree>
    <p:extLst>
      <p:ext uri="{BB962C8B-B14F-4D97-AF65-F5344CB8AC3E}">
        <p14:creationId xmlns:p14="http://schemas.microsoft.com/office/powerpoint/2010/main" val="3142016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3528</TotalTime>
  <Words>3493</Words>
  <Application>Microsoft Office PowerPoint</Application>
  <PresentationFormat>Widescreen</PresentationFormat>
  <Paragraphs>403</Paragraphs>
  <Slides>60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Tempus Sans ITC</vt:lpstr>
      <vt:lpstr>Times New Roman</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nektaria b</dc:creator>
  <cp:lastModifiedBy>nektaria b</cp:lastModifiedBy>
  <cp:revision>73</cp:revision>
  <dcterms:created xsi:type="dcterms:W3CDTF">2019-11-01T07:11:00Z</dcterms:created>
  <dcterms:modified xsi:type="dcterms:W3CDTF">2020-02-18T23:27:44Z</dcterms:modified>
</cp:coreProperties>
</file>